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6"/>
  </p:notesMasterIdLst>
  <p:handoutMasterIdLst>
    <p:handoutMasterId r:id="rId77"/>
  </p:handoutMasterIdLst>
  <p:sldIdLst>
    <p:sldId id="2324" r:id="rId2"/>
    <p:sldId id="2728" r:id="rId3"/>
    <p:sldId id="2729" r:id="rId4"/>
    <p:sldId id="2732" r:id="rId5"/>
    <p:sldId id="2731" r:id="rId6"/>
    <p:sldId id="2327" r:id="rId7"/>
    <p:sldId id="1362" r:id="rId8"/>
    <p:sldId id="2248" r:id="rId9"/>
    <p:sldId id="2328" r:id="rId10"/>
    <p:sldId id="1364" r:id="rId11"/>
    <p:sldId id="2388" r:id="rId12"/>
    <p:sldId id="2329" r:id="rId13"/>
    <p:sldId id="2330" r:id="rId14"/>
    <p:sldId id="2331" r:id="rId15"/>
    <p:sldId id="2332" r:id="rId16"/>
    <p:sldId id="2333" r:id="rId17"/>
    <p:sldId id="2334" r:id="rId18"/>
    <p:sldId id="2335" r:id="rId19"/>
    <p:sldId id="2389" r:id="rId20"/>
    <p:sldId id="2336" r:id="rId21"/>
    <p:sldId id="2337" r:id="rId22"/>
    <p:sldId id="2338" r:id="rId23"/>
    <p:sldId id="2339" r:id="rId24"/>
    <p:sldId id="2340" r:id="rId25"/>
    <p:sldId id="2341" r:id="rId26"/>
    <p:sldId id="2342" r:id="rId27"/>
    <p:sldId id="2343" r:id="rId28"/>
    <p:sldId id="2344" r:id="rId29"/>
    <p:sldId id="2345" r:id="rId30"/>
    <p:sldId id="2346" r:id="rId31"/>
    <p:sldId id="2349" r:id="rId32"/>
    <p:sldId id="2350" r:id="rId33"/>
    <p:sldId id="2352" r:id="rId34"/>
    <p:sldId id="2353" r:id="rId35"/>
    <p:sldId id="2390" r:id="rId36"/>
    <p:sldId id="2351" r:id="rId37"/>
    <p:sldId id="2354" r:id="rId38"/>
    <p:sldId id="2355" r:id="rId39"/>
    <p:sldId id="2356" r:id="rId40"/>
    <p:sldId id="2362" r:id="rId41"/>
    <p:sldId id="1371" r:id="rId42"/>
    <p:sldId id="2364" r:id="rId43"/>
    <p:sldId id="2363" r:id="rId44"/>
    <p:sldId id="2365" r:id="rId45"/>
    <p:sldId id="2366" r:id="rId46"/>
    <p:sldId id="1372" r:id="rId47"/>
    <p:sldId id="1406" r:id="rId48"/>
    <p:sldId id="1407" r:id="rId49"/>
    <p:sldId id="2357" r:id="rId50"/>
    <p:sldId id="2358" r:id="rId51"/>
    <p:sldId id="2359" r:id="rId52"/>
    <p:sldId id="2360" r:id="rId53"/>
    <p:sldId id="2361" r:id="rId54"/>
    <p:sldId id="2241" r:id="rId55"/>
    <p:sldId id="2368" r:id="rId56"/>
    <p:sldId id="2369" r:id="rId57"/>
    <p:sldId id="2370" r:id="rId58"/>
    <p:sldId id="2371" r:id="rId59"/>
    <p:sldId id="2372" r:id="rId60"/>
    <p:sldId id="2373" r:id="rId61"/>
    <p:sldId id="2374" r:id="rId62"/>
    <p:sldId id="2375" r:id="rId63"/>
    <p:sldId id="2376" r:id="rId64"/>
    <p:sldId id="2377" r:id="rId65"/>
    <p:sldId id="2378" r:id="rId66"/>
    <p:sldId id="2379" r:id="rId67"/>
    <p:sldId id="2380" r:id="rId68"/>
    <p:sldId id="2381" r:id="rId69"/>
    <p:sldId id="2382" r:id="rId70"/>
    <p:sldId id="2383" r:id="rId71"/>
    <p:sldId id="2384" r:id="rId72"/>
    <p:sldId id="2385" r:id="rId73"/>
    <p:sldId id="2386" r:id="rId74"/>
    <p:sldId id="2387" r:id="rId75"/>
  </p:sldIdLst>
  <p:sldSz cx="9144000" cy="5715000" type="screen16x1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80" userDrawn="1">
          <p15:clr>
            <a:srgbClr val="A4A3A4"/>
          </p15:clr>
        </p15:guide>
        <p15:guide id="2" pos="340" userDrawn="1">
          <p15:clr>
            <a:srgbClr val="A4A3A4"/>
          </p15:clr>
        </p15:guide>
        <p15:guide id="3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F374B"/>
    <a:srgbClr val="B3B3B4"/>
    <a:srgbClr val="BD3247"/>
    <a:srgbClr val="FF2F92"/>
    <a:srgbClr val="941100"/>
    <a:srgbClr val="212121"/>
    <a:srgbClr val="005493"/>
    <a:srgbClr val="9437FF"/>
    <a:srgbClr val="73FEFF"/>
    <a:srgbClr val="ED3C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722" autoAdjust="0"/>
    <p:restoredTop sz="90612" autoAdjust="0"/>
  </p:normalViewPr>
  <p:slideViewPr>
    <p:cSldViewPr>
      <p:cViewPr>
        <p:scale>
          <a:sx n="136" d="100"/>
          <a:sy n="136" d="100"/>
        </p:scale>
        <p:origin x="1136" y="240"/>
      </p:cViewPr>
      <p:guideLst>
        <p:guide orient="horz" pos="2480"/>
        <p:guide pos="340"/>
        <p:guide pos="2880"/>
      </p:guideLst>
    </p:cSldViewPr>
  </p:slideViewPr>
  <p:outlineViewPr>
    <p:cViewPr>
      <p:scale>
        <a:sx n="33" d="100"/>
        <a:sy n="33" d="100"/>
      </p:scale>
      <p:origin x="0" y="-572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72" d="100"/>
          <a:sy n="72" d="100"/>
        </p:scale>
        <p:origin x="2384" y="2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384E5B-0B7C-A143-A087-04B582FC4BEF}" type="datetimeFigureOut">
              <a:rPr kumimoji="1" lang="zh-CN" altLang="en-US" smtClean="0"/>
              <a:t>2023/10/20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8370ED-3FEA-E543-9D41-DF20FAD761C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5519178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D7DB94-E0DE-4F0F-A9B7-54654CD8C8B1}" type="datetimeFigureOut">
              <a:rPr lang="zh-CN" altLang="en-US" smtClean="0"/>
              <a:t>2023/10/20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84A077-83E9-49A7-9F59-234D78BD694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02659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baseline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>
                <a:solidFill>
                  <a:prstClr val="black"/>
                </a:solidFill>
              </a:rPr>
              <a:pPr/>
              <a:t>1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90187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这里假设数据代码都在一个页里面映射完毕。不需要被立刻执行，</a:t>
            </a:r>
            <a:r>
              <a:rPr kumimoji="1" lang="en-US" altLang="zh-CN" dirty="0" err="1"/>
              <a:t>undemanded</a:t>
            </a:r>
            <a:r>
              <a:rPr kumimoji="1" lang="zh-CN" altLang="en-US" dirty="0"/>
              <a:t> </a:t>
            </a:r>
            <a:r>
              <a:rPr kumimoji="1" lang="en-US" altLang="zh-CN" dirty="0"/>
              <a:t>paging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74029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注意：</a:t>
            </a:r>
            <a:r>
              <a:rPr kumimoji="1" lang="en-US" altLang="zh-CN" dirty="0"/>
              <a:t>PSTATE</a:t>
            </a:r>
            <a:r>
              <a:rPr kumimoji="1" lang="zh-CN" altLang="en-US" dirty="0"/>
              <a:t>，会有一个新进程执行前的初始处理器状态，但不能直接赋值给</a:t>
            </a:r>
            <a:r>
              <a:rPr kumimoji="1" lang="en-US" altLang="zh-CN" dirty="0"/>
              <a:t>PSTATE</a:t>
            </a:r>
            <a:r>
              <a:rPr kumimoji="1" lang="zh-CN" altLang="en-US" dirty="0"/>
              <a:t>，需要赋值给</a:t>
            </a:r>
            <a:r>
              <a:rPr kumimoji="1" lang="en-US" altLang="zh-CN" dirty="0"/>
              <a:t>SPSR_EL1</a:t>
            </a:r>
            <a:r>
              <a:rPr kumimoji="1" lang="zh-CN" altLang="en-US" dirty="0"/>
              <a:t>。 绝大部分通用寄存器不用初始化，</a:t>
            </a:r>
            <a:r>
              <a:rPr kumimoji="1" lang="en-US" altLang="zh-CN" dirty="0"/>
              <a:t>PC</a:t>
            </a:r>
            <a:r>
              <a:rPr kumimoji="1" lang="zh-CN" altLang="en-US" dirty="0"/>
              <a:t>和用户栈这样的寄存器要初始化。没有完成内存的初始化的时候也不知道填什么值。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91167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因为</a:t>
            </a:r>
            <a:r>
              <a:rPr kumimoji="1" lang="en-US" altLang="zh-CN" dirty="0"/>
              <a:t>shell</a:t>
            </a:r>
            <a:r>
              <a:rPr kumimoji="1" lang="zh-CN" altLang="en-US" dirty="0"/>
              <a:t>进程自己还有自己的任务：接收用户命令。尤其考虑到要支持后台任务的情况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94705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因为</a:t>
            </a:r>
            <a:r>
              <a:rPr kumimoji="1" lang="en-US" altLang="zh-CN" dirty="0"/>
              <a:t>shell</a:t>
            </a:r>
            <a:r>
              <a:rPr kumimoji="1" lang="zh-CN" altLang="en-US" dirty="0"/>
              <a:t>进程自己还有自己的任务：接收用户命令。尤其考虑到要支持后台任务的情况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92678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销毁掉之后就不会</a:t>
            </a:r>
            <a:r>
              <a:rPr kumimoji="1" lang="en-US" altLang="zh-CN" dirty="0"/>
              <a:t>return</a:t>
            </a:r>
            <a:r>
              <a:rPr kumimoji="1" lang="zh-CN" altLang="en-US" dirty="0"/>
              <a:t>，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21091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因为</a:t>
            </a:r>
            <a:r>
              <a:rPr kumimoji="1" lang="en-US" altLang="zh-CN" dirty="0"/>
              <a:t>shell</a:t>
            </a:r>
            <a:r>
              <a:rPr kumimoji="1" lang="zh-CN" altLang="en-US" dirty="0"/>
              <a:t>进程自己还有自己的任务：接收用户命令。尤其考虑到要支持后台任务的情况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97440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因为</a:t>
            </a:r>
            <a:r>
              <a:rPr kumimoji="1" lang="en-US" altLang="zh-CN" dirty="0"/>
              <a:t>shell</a:t>
            </a:r>
            <a:r>
              <a:rPr kumimoji="1" lang="zh-CN" altLang="en-US" dirty="0"/>
              <a:t>进程自己还有自己的任务：接收用户命令。尤其考虑到要支持后台任务的情况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17158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err="1"/>
              <a:t>process_exit</a:t>
            </a:r>
            <a:r>
              <a:rPr kumimoji="1" lang="en-US" altLang="zh-CN" dirty="0"/>
              <a:t>(1)</a:t>
            </a:r>
            <a:r>
              <a:rPr kumimoji="1" lang="zh-CN" altLang="en-US" dirty="0"/>
              <a:t>传入一个参数。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24265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err="1"/>
              <a:t>Exit_status</a:t>
            </a:r>
            <a:r>
              <a:rPr kumimoji="1" lang="zh-CN" altLang="en-US" dirty="0"/>
              <a:t> 状态；摧毁的时候还要保存退出状态。进程退出的时候，这里</a:t>
            </a:r>
            <a:r>
              <a:rPr kumimoji="1" lang="en-US" altLang="zh-CN" dirty="0"/>
              <a:t>PCB</a:t>
            </a:r>
            <a:r>
              <a:rPr kumimoji="1" lang="zh-CN" altLang="en-US" dirty="0"/>
              <a:t>不会被清除，</a:t>
            </a:r>
            <a:r>
              <a:rPr kumimoji="1" lang="en-US" altLang="zh-CN" dirty="0"/>
              <a:t>process</a:t>
            </a:r>
            <a:r>
              <a:rPr kumimoji="1" lang="zh-CN" altLang="en-US" dirty="0"/>
              <a:t>结构体会一直保留着。如果</a:t>
            </a:r>
            <a:r>
              <a:rPr kumimoji="1" lang="en-US" altLang="zh-CN" dirty="0" err="1"/>
              <a:t>waitpid</a:t>
            </a:r>
            <a:r>
              <a:rPr kumimoji="1" lang="zh-CN" altLang="en-US" dirty="0"/>
              <a:t>看到了目标</a:t>
            </a:r>
            <a:r>
              <a:rPr kumimoji="1" lang="en-US" altLang="zh-CN" dirty="0" err="1"/>
              <a:t>pid</a:t>
            </a:r>
            <a:r>
              <a:rPr kumimoji="1" lang="zh-CN" altLang="en-US" dirty="0"/>
              <a:t>跑完了，才会销毁（退出状态读到才被销毁）</a:t>
            </a:r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55099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33714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设置每个程序每次最长 连续运行的时间（称为时间片）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669656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安全漏洞：比如</a:t>
            </a:r>
            <a:r>
              <a:rPr kumimoji="1" lang="en-US" altLang="zh-CN" dirty="0"/>
              <a:t>BROP</a:t>
            </a:r>
            <a:r>
              <a:rPr kumimoji="1" lang="zh-CN" altLang="en-US" dirty="0"/>
              <a:t>攻击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866333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err="1"/>
              <a:t>Vfork</a:t>
            </a:r>
            <a:r>
              <a:rPr kumimoji="1" lang="zh-CN" altLang="en-US" dirty="0"/>
              <a:t>由</a:t>
            </a:r>
            <a:r>
              <a:rPr kumimoji="1" lang="en-US" altLang="zh-CN" dirty="0"/>
              <a:t>BSD</a:t>
            </a:r>
            <a:r>
              <a:rPr kumimoji="1" lang="zh-CN" altLang="en-US" dirty="0"/>
              <a:t>于</a:t>
            </a:r>
            <a:r>
              <a:rPr kumimoji="1" lang="en-US" altLang="zh-CN" dirty="0"/>
              <a:t>1979</a:t>
            </a:r>
            <a:r>
              <a:rPr kumimoji="1" lang="zh-CN" altLang="en-US" dirty="0"/>
              <a:t>年提出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149880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err="1"/>
              <a:t>Posix_spawn</a:t>
            </a:r>
            <a:r>
              <a:rPr kumimoji="1" lang="zh-CN" altLang="en-US" dirty="0"/>
              <a:t>不能用在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887305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图中：圆圈表示执行的函数，方框表示新创建的数据结构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409358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处理器上下文与寄存器相关，是一个硬件概念；进程上下文与硬件完全没关系，是一个软件概念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56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486035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67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118970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这里还看不出为什么，后续会说明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69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240595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先切</a:t>
            </a:r>
            <a:r>
              <a:rPr kumimoji="1" lang="en-US" altLang="zh-CN" dirty="0" err="1"/>
              <a:t>curr_proc</a:t>
            </a:r>
            <a:r>
              <a:rPr kumimoji="1" lang="zh-CN" altLang="en-US" dirty="0"/>
              <a:t>主要还是实现方便，不然可能还需要维护一个</a:t>
            </a:r>
            <a:r>
              <a:rPr kumimoji="1" lang="en-US" altLang="zh-CN" dirty="0" err="1"/>
              <a:t>next_proc</a:t>
            </a:r>
            <a:r>
              <a:rPr kumimoji="1" lang="zh-CN" altLang="en-US" dirty="0"/>
              <a:t>指针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71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87984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变为空解释了之前的问题：正因为内核栈变为空，所以再次进入内核态时，在栈上分配的内存区域正好是</a:t>
            </a:r>
            <a:r>
              <a:rPr kumimoji="1" lang="en-US" altLang="zh-CN" dirty="0" err="1"/>
              <a:t>ctx</a:t>
            </a:r>
            <a:r>
              <a:rPr kumimoji="1" lang="zh-CN" altLang="en-US" dirty="0"/>
              <a:t>所在的区域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73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666391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这个辣椒问题就不在课上讲了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74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63002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比如运行</a:t>
            </a:r>
            <a:r>
              <a:rPr kumimoji="1" lang="en-US" altLang="zh-CN" dirty="0"/>
              <a:t>lab</a:t>
            </a:r>
            <a:r>
              <a:rPr kumimoji="1" lang="zh-CN" altLang="en-US" dirty="0"/>
              <a:t>中的</a:t>
            </a:r>
            <a:r>
              <a:rPr kumimoji="1" lang="en-US" altLang="zh-CN" dirty="0"/>
              <a:t>bomb</a:t>
            </a:r>
            <a:r>
              <a:rPr kumimoji="1" lang="zh-CN" altLang="en-US" dirty="0"/>
              <a:t>程序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85969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Process control </a:t>
            </a:r>
            <a:r>
              <a:rPr kumimoji="1" lang="en-US" altLang="zh-CN" dirty="0" err="1"/>
              <a:t>boop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02698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进程控制块存储在内核态，因为它由内核管理，不应被用户态的程序访问</a:t>
            </a:r>
            <a:endParaRPr kumimoji="1" lang="en-US" altLang="zh-CN" dirty="0"/>
          </a:p>
          <a:p>
            <a:r>
              <a:rPr kumimoji="1" lang="zh-CN" altLang="en-US" dirty="0"/>
              <a:t>独立的虚拟地址空间是进程的标志性特征</a:t>
            </a:r>
            <a:endParaRPr kumimoji="1" lang="en-US" altLang="zh-CN" dirty="0"/>
          </a:p>
          <a:p>
            <a:r>
              <a:rPr kumimoji="1" lang="zh-CN" altLang="en-US" dirty="0"/>
              <a:t>独立的执行上下文表明进程具有独立的执行能力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94478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两个栈指针：</a:t>
            </a:r>
            <a:r>
              <a:rPr kumimoji="1" lang="en-US" altLang="zh-CN" dirty="0"/>
              <a:t>SP_EL0</a:t>
            </a:r>
            <a:r>
              <a:rPr kumimoji="1" lang="zh-CN" altLang="en-US" dirty="0"/>
              <a:t>和</a:t>
            </a:r>
            <a:r>
              <a:rPr kumimoji="1" lang="en-US" altLang="zh-CN" dirty="0"/>
              <a:t>SP_EL1. </a:t>
            </a:r>
            <a:r>
              <a:rPr kumimoji="1" lang="zh-CN" altLang="en-US" dirty="0"/>
              <a:t>每个进程都有一个内核栈，不能共用一个内核栈。因为要处理不同的请求，不同进程会有干扰。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14796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提醒大家注意：大家都知道操作系统还有线程的概念，但为了简化，我们先假设每个进程都只包含一个线程。</a:t>
            </a:r>
            <a:endParaRPr kumimoji="1" lang="en-US" altLang="zh-CN" dirty="0"/>
          </a:p>
          <a:p>
            <a:r>
              <a:rPr kumimoji="1" lang="zh-CN" altLang="en-US" dirty="0"/>
              <a:t>早期的</a:t>
            </a:r>
            <a:r>
              <a:rPr kumimoji="1" lang="en-US" altLang="zh-CN" dirty="0"/>
              <a:t>UNIX</a:t>
            </a:r>
            <a:r>
              <a:rPr kumimoji="1" lang="zh-CN" altLang="en-US" dirty="0"/>
              <a:t>操作系统没有线程的概念，可以认为每个进程只包含了一个线程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28680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因为</a:t>
            </a:r>
            <a:r>
              <a:rPr kumimoji="1" lang="en-US" altLang="zh-CN" dirty="0"/>
              <a:t>shell</a:t>
            </a:r>
            <a:r>
              <a:rPr kumimoji="1" lang="zh-CN" altLang="en-US" dirty="0"/>
              <a:t>进程自己还有自己的任务：接收用户命令。尤其考虑到要支持后台任务的情况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06620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41862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775358"/>
            <a:ext cx="7772400" cy="1225021"/>
          </a:xfrm>
        </p:spPr>
        <p:txBody>
          <a:bodyPr>
            <a:normAutofit/>
          </a:bodyPr>
          <a:lstStyle>
            <a:lvl1pPr algn="ctr">
              <a:defRPr sz="4400">
                <a:latin typeface="+mj-lt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238500"/>
            <a:ext cx="6400800" cy="14605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61422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28866"/>
            <a:ext cx="8229600" cy="900442"/>
          </a:xfrm>
        </p:spPr>
        <p:txBody>
          <a:bodyPr/>
          <a:lstStyle>
            <a:lvl1pPr>
              <a:defRPr b="1">
                <a:solidFill>
                  <a:schemeClr val="accent1"/>
                </a:solidFill>
                <a:latin typeface="+mj-lt"/>
                <a:ea typeface="+mj-ea"/>
                <a:cs typeface="微软雅黑 Light" panose="020B0502040204020203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lnSpc>
                <a:spcPct val="120000"/>
              </a:lnSpc>
              <a:defRPr sz="2400" b="1" i="0"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>
              <a:lnSpc>
                <a:spcPct val="120000"/>
              </a:lnSpc>
              <a:defRPr sz="2000" b="0" i="0"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>
              <a:lnSpc>
                <a:spcPct val="120000"/>
              </a:lnSpc>
              <a:defRPr sz="2000" b="0" i="0"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>
              <a:lnSpc>
                <a:spcPct val="120000"/>
              </a:lnSpc>
              <a:defRPr sz="1800" b="0" i="0"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>
              <a:lnSpc>
                <a:spcPct val="120000"/>
              </a:lnSpc>
              <a:defRPr sz="1800" b="0" i="0"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180527" y="439062"/>
            <a:ext cx="164581" cy="48005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8" name="三角形 7">
            <a:extLst>
              <a:ext uri="{FF2B5EF4-FFF2-40B4-BE49-F238E27FC236}">
                <a16:creationId xmlns:a16="http://schemas.microsoft.com/office/drawing/2014/main" id="{066DE83E-C489-9340-8A6C-F2C63F8574DC}"/>
              </a:ext>
            </a:extLst>
          </p:cNvPr>
          <p:cNvSpPr/>
          <p:nvPr userDrawn="1"/>
        </p:nvSpPr>
        <p:spPr>
          <a:xfrm rot="5400000">
            <a:off x="-160702" y="599536"/>
            <a:ext cx="480280" cy="158875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39495601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672418"/>
            <a:ext cx="7772400" cy="1135062"/>
          </a:xfrm>
        </p:spPr>
        <p:txBody>
          <a:bodyPr anchor="t"/>
          <a:lstStyle>
            <a:lvl1pPr algn="l">
              <a:defRPr sz="4000" b="1" cap="all">
                <a:latin typeface="+mj-lt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422261"/>
            <a:ext cx="7772400" cy="1250156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三角形 7">
            <a:extLst>
              <a:ext uri="{FF2B5EF4-FFF2-40B4-BE49-F238E27FC236}">
                <a16:creationId xmlns:a16="http://schemas.microsoft.com/office/drawing/2014/main" id="{A8EE614D-B549-154F-943F-0F3919AB5939}"/>
              </a:ext>
            </a:extLst>
          </p:cNvPr>
          <p:cNvSpPr/>
          <p:nvPr userDrawn="1"/>
        </p:nvSpPr>
        <p:spPr>
          <a:xfrm rot="5400000">
            <a:off x="-160703" y="3920373"/>
            <a:ext cx="480280" cy="158875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6146946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28866"/>
            <a:ext cx="8229600" cy="952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333501"/>
            <a:ext cx="8229600" cy="3771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1" y="5296962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DengXian" charset="0"/>
                <a:ea typeface="DengXian" charset="0"/>
                <a:cs typeface="DengXian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1" y="5296962"/>
            <a:ext cx="2895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DengXian" charset="0"/>
                <a:ea typeface="DengXian" charset="0"/>
                <a:cs typeface="DengXian" charset="0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5296962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DengXian" charset="0"/>
                <a:ea typeface="DengXian" charset="0"/>
                <a:cs typeface="DengXian" charset="0"/>
              </a:defRPr>
            </a:lvl1pPr>
          </a:lstStyle>
          <a:p>
            <a:fld id="{ADE361C3-C043-4A6E-BDCE-8DA1E7D90A3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09056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b="1" kern="1200">
          <a:solidFill>
            <a:schemeClr val="accent1"/>
          </a:solidFill>
          <a:latin typeface="+mj-lt"/>
          <a:ea typeface="+mj-ea"/>
          <a:cs typeface="微软雅黑 Light" panose="020B0502040204020203" pitchFamily="34" charset="-122"/>
        </a:defRPr>
      </a:lvl1pPr>
    </p:titleStyle>
    <p:bodyStyle>
      <a:lvl1pPr marL="342900" indent="-342900" algn="l" defTabSz="914400" rtl="0" eaLnBrk="1" latinLnBrk="0" hangingPunct="1">
        <a:lnSpc>
          <a:spcPct val="120000"/>
        </a:lnSpc>
        <a:spcBef>
          <a:spcPts val="1200"/>
        </a:spcBef>
        <a:buFont typeface="Arial" pitchFamily="34" charset="0"/>
        <a:buChar char="•"/>
        <a:defRPr sz="2600" b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DengXian" charset="0"/>
        </a:defRPr>
      </a:lvl1pPr>
      <a:lvl2pPr marL="742950" indent="-285750" algn="l" defTabSz="914400" rtl="0" eaLnBrk="1" latinLnBrk="0" hangingPunct="1">
        <a:lnSpc>
          <a:spcPct val="120000"/>
        </a:lnSpc>
        <a:spcBef>
          <a:spcPct val="20000"/>
        </a:spcBef>
        <a:buFont typeface="Arial" pitchFamily="34" charset="0"/>
        <a:buChar char="–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DengXian" charset="0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ct val="20000"/>
        </a:spcBef>
        <a:buFont typeface="Arial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DengXian" charset="0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ct val="20000"/>
        </a:spcBef>
        <a:buFont typeface="Arial" pitchFamily="34" charset="0"/>
        <a:buChar char="–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DengXian" charset="0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ct val="20000"/>
        </a:spcBef>
        <a:buFont typeface="Arial" pitchFamily="34" charset="0"/>
        <a:buChar char="»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DengXian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2C7C6228-E47F-EA4B-8DD8-28647C76DD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1720996"/>
            <a:ext cx="7772400" cy="1225021"/>
          </a:xfrm>
        </p:spPr>
        <p:txBody>
          <a:bodyPr>
            <a:normAutofit/>
          </a:bodyPr>
          <a:lstStyle/>
          <a:p>
            <a:pPr algn="ctr">
              <a:lnSpc>
                <a:spcPct val="110000"/>
              </a:lnSpc>
            </a:pPr>
            <a:r>
              <a:rPr kumimoji="1" lang="zh-CN" altLang="en-US" sz="4800" dirty="0"/>
              <a:t>进程</a:t>
            </a:r>
          </a:p>
        </p:txBody>
      </p:sp>
      <p:sp>
        <p:nvSpPr>
          <p:cNvPr id="6" name="副标题 5">
            <a:extLst>
              <a:ext uri="{FF2B5EF4-FFF2-40B4-BE49-F238E27FC236}">
                <a16:creationId xmlns:a16="http://schemas.microsoft.com/office/drawing/2014/main" id="{A89EB2B2-D46F-2643-A072-954E7921BC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5800" y="3412362"/>
            <a:ext cx="7772400" cy="1225020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kumimoji="1"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上海交通大学并行与分布式系统研究所</a:t>
            </a:r>
            <a:endParaRPr kumimoji="1" lang="en-US" altLang="zh-CN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kumimoji="1" lang="en-US" altLang="zh-CN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https://</a:t>
            </a:r>
            <a:r>
              <a:rPr kumimoji="1" lang="en-US" altLang="zh-CN" sz="18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ipads.se.sjtu.edu.cn</a:t>
            </a:r>
            <a:endParaRPr kumimoji="1" lang="en" altLang="zh-CN" sz="1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23A70DCB-3E4D-4449-82B8-441C200ABD6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652120" y="252561"/>
            <a:ext cx="1362088" cy="492009"/>
          </a:xfrm>
          <a:prstGeom prst="rect">
            <a:avLst/>
          </a:prstGeom>
        </p:spPr>
      </p:pic>
      <p:pic>
        <p:nvPicPr>
          <p:cNvPr id="8" name="Picture 6" descr="http://korean.onlinesjtu.com/%E6%A0%A1%E5%BE%BD%E7%B3%BB%E5%88%97/%E7%BC%A9%E5%B0%8F%E7%89%88/%E8%93%9D%E8%89%B2%E7%B3%BB%20%E5%B0%8F%E5%B0%BA%E5%AF%B8%E6%A0%A1%E5%BE%BD%E5%B1%95%E5%BC%80%E5%BC%8F%20(10mm%E4%BB%A5%E4%B8%8B%E4%BD%BF%E7%94%A8)%20%5b%E8%BD%AC%E6%8D%A2%5d.png">
            <a:extLst>
              <a:ext uri="{FF2B5EF4-FFF2-40B4-BE49-F238E27FC236}">
                <a16:creationId xmlns:a16="http://schemas.microsoft.com/office/drawing/2014/main" id="{9D0C1772-9C9E-534B-9410-16BA28CA6E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288" y="282539"/>
            <a:ext cx="1642840" cy="43204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0691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626"/>
    </mc:Choice>
    <mc:Fallback xmlns="">
      <p:transition spd="slow" advTm="11626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7575E4-E948-3E40-ACAE-B982121F0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简化模型：单一线程的进程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57659F6-9F96-C446-9BE5-E611697615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/>
              <a:t>假设每个进程都只有一个线程</a:t>
            </a:r>
            <a:endParaRPr kumimoji="1" lang="en-US" altLang="zh-CN"/>
          </a:p>
          <a:p>
            <a:pPr lvl="1"/>
            <a:r>
              <a:rPr kumimoji="1" lang="zh-CN" altLang="en-US"/>
              <a:t>历史上确实如此！（如早期的</a:t>
            </a:r>
            <a:r>
              <a:rPr kumimoji="1" lang="en-US" altLang="zh-CN"/>
              <a:t>UNIX</a:t>
            </a:r>
            <a:r>
              <a:rPr kumimoji="1" lang="zh-CN" altLang="en-US"/>
              <a:t>操作系统）</a:t>
            </a:r>
            <a:endParaRPr kumimoji="1" lang="en-US" altLang="zh-CN"/>
          </a:p>
          <a:p>
            <a:pPr marL="457200" lvl="1" indent="0">
              <a:buNone/>
            </a:pPr>
            <a:endParaRPr kumimoji="1" lang="en-US" altLang="zh-CN"/>
          </a:p>
          <a:p>
            <a:r>
              <a:rPr kumimoji="1" lang="zh-CN" altLang="en-US"/>
              <a:t>好处：便于理解操作系统中的各种概念</a:t>
            </a:r>
            <a:endParaRPr kumimoji="1" lang="en-US" altLang="zh-CN"/>
          </a:p>
          <a:p>
            <a:pPr lvl="1"/>
            <a:r>
              <a:rPr kumimoji="1" lang="zh-CN" altLang="en-US"/>
              <a:t>多线程使操作系统的管理更加复杂</a:t>
            </a:r>
            <a:endParaRPr kumimoji="1" lang="en-US" altLang="zh-CN"/>
          </a:p>
          <a:p>
            <a:pPr lvl="1"/>
            <a:r>
              <a:rPr kumimoji="1" lang="zh-CN" altLang="en-US"/>
              <a:t>在单一线程的进程中：线程管理／调度 ≈ 进程管理／调度</a:t>
            </a:r>
            <a:endParaRPr kumimoji="1" lang="en-US" altLang="zh-CN"/>
          </a:p>
          <a:p>
            <a:pPr lvl="1"/>
            <a:r>
              <a:rPr kumimoji="1" lang="zh-CN" altLang="en-US"/>
              <a:t>线程的内容将在后面介绍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38D47F0-6A51-564E-BF26-A63DCD3DE7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345D819-4063-0F43-BFF3-53E95EA1C6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53817" y="5305772"/>
            <a:ext cx="3962399" cy="304271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1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上海交通大学并行与分布式系统研究所（</a:t>
            </a:r>
            <a:r>
              <a:rPr lang="en-US" altLang="zh-CN"/>
              <a:t>IPADS@SJTU</a:t>
            </a:r>
            <a:r>
              <a:rPr lang="zh-CN" altLang="en-US"/>
              <a:t>）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982675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>
            <a:extLst>
              <a:ext uri="{FF2B5EF4-FFF2-40B4-BE49-F238E27FC236}">
                <a16:creationId xmlns:a16="http://schemas.microsoft.com/office/drawing/2014/main" id="{C51B2DCD-8996-FA4C-80E8-A48F5CCBD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进程的创建</a:t>
            </a:r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29B3499C-4859-CD46-B312-DD12513189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E5A237D-0FFB-AA49-846C-7808AA4C6B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22522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1AF8D7-6042-E786-25B1-B263587D3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回顾：从程序员视角如何使用进程？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FF82115-551B-FAA4-C50D-60BC20FBB2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以</a:t>
            </a:r>
            <a:r>
              <a:rPr kumimoji="1" lang="en-US" altLang="zh-CN" dirty="0"/>
              <a:t>shell</a:t>
            </a:r>
            <a:r>
              <a:rPr kumimoji="1" lang="zh-CN" altLang="en-US" dirty="0"/>
              <a:t>为例：一个不断循环接收命令的程序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收到命令后，如何执行？ </a:t>
            </a:r>
            <a:r>
              <a:rPr kumimoji="1" lang="en-US" altLang="zh-CN" dirty="0"/>
              <a:t>-&gt; </a:t>
            </a:r>
            <a:r>
              <a:rPr kumimoji="1" lang="zh-CN" altLang="en-US" dirty="0"/>
              <a:t>创建一个进程，委派给它</a:t>
            </a:r>
            <a:endParaRPr kumimoji="1" lang="en-US" altLang="zh-CN" dirty="0"/>
          </a:p>
          <a:p>
            <a:pPr lvl="2"/>
            <a:r>
              <a:rPr kumimoji="1" lang="zh-CN" altLang="en-US" dirty="0"/>
              <a:t>为什么不能让</a:t>
            </a:r>
            <a:r>
              <a:rPr kumimoji="1" lang="en-US" altLang="zh-CN" dirty="0"/>
              <a:t>shell</a:t>
            </a:r>
            <a:r>
              <a:rPr kumimoji="1" lang="zh-CN" altLang="en-US" dirty="0"/>
              <a:t>进程自己执行？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14E5220-CFDF-3270-048E-E6F858C07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12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C89CA09-FC0B-5A54-319C-ECC04DDD74E1}"/>
              </a:ext>
            </a:extLst>
          </p:cNvPr>
          <p:cNvSpPr txBox="1"/>
          <p:nvPr/>
        </p:nvSpPr>
        <p:spPr>
          <a:xfrm>
            <a:off x="1259632" y="2892726"/>
            <a:ext cx="6112571" cy="258532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kumimoji="1" lang="zh-CN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1"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(true) {</a:t>
            </a:r>
            <a:br>
              <a:rPr kumimoji="1"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1"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char *buffer = </a:t>
            </a:r>
            <a:r>
              <a:rPr kumimoji="1" lang="en-US" altLang="zh-CN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read_from_user</a:t>
            </a:r>
            <a:r>
              <a:rPr kumimoji="1"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r>
              <a:rPr kumimoji="1"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if (</a:t>
            </a:r>
            <a:r>
              <a:rPr kumimoji="1" lang="en-US" altLang="zh-CN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strcmp</a:t>
            </a:r>
            <a:r>
              <a:rPr kumimoji="1"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(buffer, “/bin/ls”) == 0) {</a:t>
            </a:r>
          </a:p>
          <a:p>
            <a:r>
              <a:rPr kumimoji="1"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int id = </a:t>
            </a:r>
            <a:r>
              <a:rPr kumimoji="1" lang="en-US" altLang="zh-CN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process_create</a:t>
            </a:r>
            <a:r>
              <a:rPr kumimoji="1"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(“/bin/ls”);</a:t>
            </a:r>
          </a:p>
          <a:p>
            <a:r>
              <a:rPr kumimoji="1"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1" lang="en-US" altLang="zh-CN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process_waitpid</a:t>
            </a:r>
            <a:r>
              <a:rPr kumimoji="1"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(id);</a:t>
            </a:r>
          </a:p>
          <a:p>
            <a:r>
              <a:rPr kumimoji="1"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} </a:t>
            </a:r>
          </a:p>
          <a:p>
            <a:r>
              <a:rPr kumimoji="1"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else if …</a:t>
            </a:r>
          </a:p>
          <a:p>
            <a:r>
              <a:rPr kumimoji="1"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…</a:t>
            </a:r>
          </a:p>
          <a:p>
            <a:r>
              <a:rPr kumimoji="1"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1" lang="zh-CN" alt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99270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599E667-67E7-55D5-26E8-AE9F2C7A1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如何实现进程的创建？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8BFEE73-C299-898B-130A-03CC1E49C3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回顾：进程包含哪些内容？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用户视角：代码、数据、堆栈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内核视角：</a:t>
            </a:r>
            <a:r>
              <a:rPr kumimoji="1" lang="en-US" altLang="zh-CN" dirty="0"/>
              <a:t>PCB</a:t>
            </a:r>
            <a:r>
              <a:rPr kumimoji="1" lang="zh-CN" altLang="en-US" dirty="0"/>
              <a:t>、虚拟地址空间、上下文、内核栈</a:t>
            </a:r>
            <a:endParaRPr kumimoji="1" lang="en-US" altLang="zh-CN" dirty="0"/>
          </a:p>
          <a:p>
            <a:pPr lvl="1"/>
            <a:r>
              <a:rPr kumimoji="1" lang="zh-CN" altLang="en-US" dirty="0">
                <a:solidFill>
                  <a:schemeClr val="accent1"/>
                </a:solidFill>
              </a:rPr>
              <a:t>创建进程就是创建及初始化以上内容的过程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EEB0404-5BA4-94CB-85B8-743A1C2F6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85521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58C0B09-D1FC-C187-D70E-E3203E6ED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进程创建的实现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24337CD-CCAD-D3AA-61FF-87DCAA411C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14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71E78AA-C91F-073A-A328-36E9B2CDBD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3881" y="1297593"/>
            <a:ext cx="5472919" cy="438149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C29320EB-24FF-BA26-D0CA-A297643D66D1}"/>
              </a:ext>
            </a:extLst>
          </p:cNvPr>
          <p:cNvSpPr txBox="1"/>
          <p:nvPr/>
        </p:nvSpPr>
        <p:spPr>
          <a:xfrm>
            <a:off x="730424" y="2292179"/>
            <a:ext cx="22813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b="1" dirty="0"/>
              <a:t>1.</a:t>
            </a:r>
            <a:r>
              <a:rPr kumimoji="1" lang="zh-CN" altLang="en-US" sz="1600" b="1" dirty="0"/>
              <a:t> </a:t>
            </a:r>
            <a:r>
              <a:rPr kumimoji="1" lang="en-US" altLang="zh-CN" sz="1600" b="1" dirty="0"/>
              <a:t>PCB</a:t>
            </a:r>
            <a:r>
              <a:rPr kumimoji="1" lang="zh-CN" altLang="en-US" sz="1600" b="1" dirty="0"/>
              <a:t>相关内容初始化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A1AF678-1FDC-3172-4D88-3E4FEA3E36FD}"/>
              </a:ext>
            </a:extLst>
          </p:cNvPr>
          <p:cNvSpPr txBox="1"/>
          <p:nvPr/>
        </p:nvSpPr>
        <p:spPr>
          <a:xfrm>
            <a:off x="1158762" y="3375195"/>
            <a:ext cx="18501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b="1" dirty="0"/>
              <a:t>2.</a:t>
            </a:r>
            <a:r>
              <a:rPr kumimoji="1" lang="zh-CN" altLang="en-US" sz="1600" b="1" dirty="0"/>
              <a:t> 可执行文件加载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007763F-478D-6010-F38B-F4801488897B}"/>
              </a:ext>
            </a:extLst>
          </p:cNvPr>
          <p:cNvSpPr txBox="1"/>
          <p:nvPr/>
        </p:nvSpPr>
        <p:spPr>
          <a:xfrm>
            <a:off x="1345977" y="4333735"/>
            <a:ext cx="16450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b="1" dirty="0"/>
              <a:t>3.</a:t>
            </a:r>
            <a:r>
              <a:rPr kumimoji="1" lang="zh-CN" altLang="en-US" sz="1600" b="1" dirty="0"/>
              <a:t> 准备运行环境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DBA09C2-5C14-6AF5-8FFB-F5ACECA2F994}"/>
              </a:ext>
            </a:extLst>
          </p:cNvPr>
          <p:cNvSpPr txBox="1"/>
          <p:nvPr/>
        </p:nvSpPr>
        <p:spPr>
          <a:xfrm>
            <a:off x="730424" y="5017740"/>
            <a:ext cx="22605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b="1" dirty="0"/>
              <a:t>4.</a:t>
            </a:r>
            <a:r>
              <a:rPr kumimoji="1" lang="zh-CN" altLang="en-US" sz="1600" b="1" dirty="0"/>
              <a:t> 处理器上下文初始化</a:t>
            </a:r>
          </a:p>
        </p:txBody>
      </p:sp>
      <p:sp>
        <p:nvSpPr>
          <p:cNvPr id="10" name="左中括号 9">
            <a:extLst>
              <a:ext uri="{FF2B5EF4-FFF2-40B4-BE49-F238E27FC236}">
                <a16:creationId xmlns:a16="http://schemas.microsoft.com/office/drawing/2014/main" id="{3DC1BC1D-4DF7-9447-B0B9-3E3EFF429857}"/>
              </a:ext>
            </a:extLst>
          </p:cNvPr>
          <p:cNvSpPr/>
          <p:nvPr/>
        </p:nvSpPr>
        <p:spPr>
          <a:xfrm>
            <a:off x="3106688" y="1921396"/>
            <a:ext cx="107193" cy="1080120"/>
          </a:xfrm>
          <a:prstGeom prst="leftBracket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左中括号 10">
            <a:extLst>
              <a:ext uri="{FF2B5EF4-FFF2-40B4-BE49-F238E27FC236}">
                <a16:creationId xmlns:a16="http://schemas.microsoft.com/office/drawing/2014/main" id="{73B28CE2-9597-340F-8A56-C26DEECF2E91}"/>
              </a:ext>
            </a:extLst>
          </p:cNvPr>
          <p:cNvSpPr/>
          <p:nvPr/>
        </p:nvSpPr>
        <p:spPr>
          <a:xfrm>
            <a:off x="3060534" y="3295340"/>
            <a:ext cx="107193" cy="498264"/>
          </a:xfrm>
          <a:prstGeom prst="leftBracket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左中括号 11">
            <a:extLst>
              <a:ext uri="{FF2B5EF4-FFF2-40B4-BE49-F238E27FC236}">
                <a16:creationId xmlns:a16="http://schemas.microsoft.com/office/drawing/2014/main" id="{C8BADDE0-6C47-75AE-B6D7-819799226261}"/>
              </a:ext>
            </a:extLst>
          </p:cNvPr>
          <p:cNvSpPr/>
          <p:nvPr/>
        </p:nvSpPr>
        <p:spPr>
          <a:xfrm>
            <a:off x="3065923" y="4087427"/>
            <a:ext cx="107193" cy="754139"/>
          </a:xfrm>
          <a:prstGeom prst="leftBracket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左中括号 12">
            <a:extLst>
              <a:ext uri="{FF2B5EF4-FFF2-40B4-BE49-F238E27FC236}">
                <a16:creationId xmlns:a16="http://schemas.microsoft.com/office/drawing/2014/main" id="{375B2E5F-9F8B-9822-3AC5-5B2C63C48934}"/>
              </a:ext>
            </a:extLst>
          </p:cNvPr>
          <p:cNvSpPr/>
          <p:nvPr/>
        </p:nvSpPr>
        <p:spPr>
          <a:xfrm>
            <a:off x="3060534" y="5017741"/>
            <a:ext cx="107193" cy="338553"/>
          </a:xfrm>
          <a:prstGeom prst="leftBracket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690931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EE614F-C70B-11F5-405E-638833F89B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进程创建（一）：</a:t>
            </a:r>
            <a:r>
              <a:rPr kumimoji="1" lang="en-US" altLang="zh-CN" dirty="0"/>
              <a:t>PCB</a:t>
            </a:r>
            <a:r>
              <a:rPr kumimoji="1" lang="zh-CN" altLang="en-US" dirty="0"/>
              <a:t>相关初始化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4A6762B-B4B3-85B1-6388-440F1038E7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sz="2000" dirty="0"/>
              <a:t>PCB</a:t>
            </a:r>
            <a:r>
              <a:rPr kumimoji="1" lang="zh-CN" altLang="en-US" sz="2000" dirty="0"/>
              <a:t>及其包含的内容都需要创建及初始化</a:t>
            </a:r>
            <a:endParaRPr kumimoji="1" lang="en-US" altLang="zh-CN" sz="2000" dirty="0"/>
          </a:p>
          <a:p>
            <a:pPr lvl="1"/>
            <a:r>
              <a:rPr kumimoji="1" lang="zh-CN" altLang="en-US" sz="1800" dirty="0"/>
              <a:t>分配</a:t>
            </a:r>
            <a:r>
              <a:rPr kumimoji="1" lang="en-US" altLang="zh-CN" sz="1800" dirty="0"/>
              <a:t>PCB</a:t>
            </a:r>
            <a:r>
              <a:rPr kumimoji="1" lang="zh-CN" altLang="en-US" sz="1800" dirty="0"/>
              <a:t>本身的数据结构</a:t>
            </a:r>
            <a:endParaRPr kumimoji="1" lang="en-US" altLang="zh-CN" sz="1800" dirty="0"/>
          </a:p>
          <a:p>
            <a:pPr lvl="1"/>
            <a:r>
              <a:rPr kumimoji="1" lang="zh-CN" altLang="en-US" sz="1800" dirty="0"/>
              <a:t>初始化</a:t>
            </a:r>
            <a:r>
              <a:rPr kumimoji="1" lang="en-US" altLang="zh-CN" sz="1800" dirty="0"/>
              <a:t>PCB</a:t>
            </a:r>
            <a:r>
              <a:rPr kumimoji="1" lang="zh-CN" altLang="en-US" sz="1800" dirty="0"/>
              <a:t>：虚拟内存</a:t>
            </a:r>
            <a:endParaRPr kumimoji="1" lang="en-US" altLang="zh-CN" sz="1800" dirty="0"/>
          </a:p>
          <a:p>
            <a:pPr lvl="2"/>
            <a:r>
              <a:rPr kumimoji="1" lang="zh-CN" altLang="en-US" sz="1800" dirty="0"/>
              <a:t>创建及初始化</a:t>
            </a:r>
            <a:r>
              <a:rPr kumimoji="1" lang="en-US" altLang="zh-CN" sz="1800" i="1" dirty="0" err="1"/>
              <a:t>vmspace</a:t>
            </a:r>
            <a:r>
              <a:rPr kumimoji="1" lang="zh-CN" altLang="en-US" sz="1800" dirty="0"/>
              <a:t>数据结构</a:t>
            </a:r>
            <a:endParaRPr kumimoji="1" lang="en-US" altLang="zh-CN" sz="1800" dirty="0"/>
          </a:p>
          <a:p>
            <a:pPr lvl="2"/>
            <a:r>
              <a:rPr kumimoji="1" lang="zh-CN" altLang="en-US" sz="1800" dirty="0"/>
              <a:t>分配一个物理页，作为顶级页表</a:t>
            </a:r>
            <a:endParaRPr kumimoji="1" lang="en-US" altLang="zh-CN" sz="1800" dirty="0"/>
          </a:p>
          <a:p>
            <a:pPr lvl="1"/>
            <a:r>
              <a:rPr kumimoji="1" lang="zh-CN" altLang="en-US" sz="1800" dirty="0"/>
              <a:t>内核栈：分配物理页，作为进程内核栈</a:t>
            </a:r>
            <a:endParaRPr kumimoji="1" lang="en-US" altLang="zh-CN" sz="1800" dirty="0"/>
          </a:p>
          <a:p>
            <a:pPr lvl="1"/>
            <a:r>
              <a:rPr kumimoji="1" lang="en-US" altLang="zh-CN" sz="1800" dirty="0"/>
              <a:t>【</a:t>
            </a:r>
            <a:r>
              <a:rPr kumimoji="1" lang="zh-CN" altLang="en-US" sz="1800" dirty="0"/>
              <a:t>思考</a:t>
            </a:r>
            <a:r>
              <a:rPr kumimoji="1" lang="en-US" altLang="zh-CN" sz="1800" dirty="0"/>
              <a:t>】</a:t>
            </a:r>
            <a:r>
              <a:rPr kumimoji="1" lang="zh-CN" altLang="en-US" sz="1800" dirty="0"/>
              <a:t>处理器上下文初始化？</a:t>
            </a:r>
            <a:endParaRPr kumimoji="1" lang="en-US" altLang="zh-CN" sz="1800" dirty="0"/>
          </a:p>
          <a:p>
            <a:pPr lvl="1"/>
            <a:endParaRPr kumimoji="1" lang="zh-CN" altLang="en-US" sz="18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15B7F76-12C1-F054-A07F-B8A398D0FC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15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193B170-A137-5114-9A77-BC3E98B122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3676" y="4175720"/>
            <a:ext cx="4153603" cy="139574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5420DB35-DB4D-5DB5-BA2F-EE4317E89B16}"/>
              </a:ext>
            </a:extLst>
          </p:cNvPr>
          <p:cNvSpPr/>
          <p:nvPr/>
        </p:nvSpPr>
        <p:spPr>
          <a:xfrm>
            <a:off x="678591" y="4710554"/>
            <a:ext cx="812937" cy="47269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446A77B-CBBC-AC82-F889-C30BEB6B4FB4}"/>
              </a:ext>
            </a:extLst>
          </p:cNvPr>
          <p:cNvSpPr txBox="1"/>
          <p:nvPr/>
        </p:nvSpPr>
        <p:spPr>
          <a:xfrm>
            <a:off x="749069" y="4762237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/>
              <a:t>PCB</a:t>
            </a:r>
            <a:endParaRPr kumimoji="1" lang="zh-CN" altLang="en-US" b="1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58AFD9A-ABF5-E9B7-E555-C50F4A9B31BA}"/>
              </a:ext>
            </a:extLst>
          </p:cNvPr>
          <p:cNvSpPr/>
          <p:nvPr/>
        </p:nvSpPr>
        <p:spPr>
          <a:xfrm>
            <a:off x="2017010" y="4298804"/>
            <a:ext cx="812937" cy="3201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5F322A2-491D-2768-F3E6-77C08E8AF6E2}"/>
              </a:ext>
            </a:extLst>
          </p:cNvPr>
          <p:cNvSpPr txBox="1"/>
          <p:nvPr/>
        </p:nvSpPr>
        <p:spPr>
          <a:xfrm>
            <a:off x="1972873" y="4293134"/>
            <a:ext cx="9012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 err="1"/>
              <a:t>vmspace</a:t>
            </a:r>
            <a:endParaRPr kumimoji="1" lang="zh-CN" altLang="en-US" sz="14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17D477F-E95F-7B54-F308-AAE44C07670B}"/>
              </a:ext>
            </a:extLst>
          </p:cNvPr>
          <p:cNvSpPr/>
          <p:nvPr/>
        </p:nvSpPr>
        <p:spPr>
          <a:xfrm>
            <a:off x="3365580" y="4305009"/>
            <a:ext cx="276340" cy="320188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3" name="直线箭头连接符 12">
            <a:extLst>
              <a:ext uri="{FF2B5EF4-FFF2-40B4-BE49-F238E27FC236}">
                <a16:creationId xmlns:a16="http://schemas.microsoft.com/office/drawing/2014/main" id="{EB5292A8-390A-EE03-FD84-9C01C8723F9A}"/>
              </a:ext>
            </a:extLst>
          </p:cNvPr>
          <p:cNvCxnSpPr>
            <a:cxnSpLocks/>
            <a:stCxn id="8" idx="3"/>
            <a:endCxn id="10" idx="1"/>
          </p:cNvCxnSpPr>
          <p:nvPr/>
        </p:nvCxnSpPr>
        <p:spPr>
          <a:xfrm>
            <a:off x="2829947" y="4458898"/>
            <a:ext cx="535633" cy="62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FE7AC3DD-770A-1379-4085-7F2FE600FBC7}"/>
              </a:ext>
            </a:extLst>
          </p:cNvPr>
          <p:cNvSpPr txBox="1"/>
          <p:nvPr/>
        </p:nvSpPr>
        <p:spPr>
          <a:xfrm>
            <a:off x="3602484" y="4320397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200" dirty="0"/>
              <a:t>顶级页表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8C268782-DEF8-B04B-0810-D382071DD74B}"/>
              </a:ext>
            </a:extLst>
          </p:cNvPr>
          <p:cNvSpPr/>
          <p:nvPr/>
        </p:nvSpPr>
        <p:spPr>
          <a:xfrm>
            <a:off x="2004721" y="4786809"/>
            <a:ext cx="812937" cy="3201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007497C5-1C96-3EC5-0522-95DF3B762E8C}"/>
              </a:ext>
            </a:extLst>
          </p:cNvPr>
          <p:cNvSpPr txBox="1"/>
          <p:nvPr/>
        </p:nvSpPr>
        <p:spPr>
          <a:xfrm>
            <a:off x="2117144" y="4792752"/>
            <a:ext cx="6126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/>
              <a:t>stack</a:t>
            </a:r>
            <a:endParaRPr kumimoji="1" lang="zh-CN" altLang="en-US" sz="1400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EC466E8A-57D0-533D-6B8D-11B59BA5E5A3}"/>
              </a:ext>
            </a:extLst>
          </p:cNvPr>
          <p:cNvSpPr/>
          <p:nvPr/>
        </p:nvSpPr>
        <p:spPr>
          <a:xfrm>
            <a:off x="3371079" y="4796654"/>
            <a:ext cx="276340" cy="320188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0" name="直线箭头连接符 19">
            <a:extLst>
              <a:ext uri="{FF2B5EF4-FFF2-40B4-BE49-F238E27FC236}">
                <a16:creationId xmlns:a16="http://schemas.microsoft.com/office/drawing/2014/main" id="{6C0F6858-6795-3B52-B6FB-5AF3B26B340F}"/>
              </a:ext>
            </a:extLst>
          </p:cNvPr>
          <p:cNvCxnSpPr>
            <a:cxnSpLocks/>
            <a:stCxn id="17" idx="3"/>
            <a:endCxn id="19" idx="1"/>
          </p:cNvCxnSpPr>
          <p:nvPr/>
        </p:nvCxnSpPr>
        <p:spPr>
          <a:xfrm>
            <a:off x="2817658" y="4946903"/>
            <a:ext cx="553421" cy="984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8A77B9BC-22F1-F87C-858B-5E839F054FAC}"/>
              </a:ext>
            </a:extLst>
          </p:cNvPr>
          <p:cNvSpPr txBox="1"/>
          <p:nvPr/>
        </p:nvSpPr>
        <p:spPr>
          <a:xfrm>
            <a:off x="3602484" y="4812828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200" dirty="0"/>
              <a:t>内核栈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642AA200-E934-4122-6AA1-FB57DD081BB6}"/>
              </a:ext>
            </a:extLst>
          </p:cNvPr>
          <p:cNvSpPr/>
          <p:nvPr/>
        </p:nvSpPr>
        <p:spPr>
          <a:xfrm>
            <a:off x="2000827" y="5275077"/>
            <a:ext cx="812937" cy="3201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F463D8EE-5366-3998-70D7-B9250A296309}"/>
              </a:ext>
            </a:extLst>
          </p:cNvPr>
          <p:cNvSpPr txBox="1"/>
          <p:nvPr/>
        </p:nvSpPr>
        <p:spPr>
          <a:xfrm>
            <a:off x="2197081" y="5296962"/>
            <a:ext cx="4138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 err="1"/>
              <a:t>ctx</a:t>
            </a:r>
            <a:endParaRPr kumimoji="1" lang="zh-CN" altLang="en-US" sz="1400" dirty="0"/>
          </a:p>
        </p:txBody>
      </p:sp>
      <p:cxnSp>
        <p:nvCxnSpPr>
          <p:cNvPr id="28" name="直线箭头连接符 27">
            <a:extLst>
              <a:ext uri="{FF2B5EF4-FFF2-40B4-BE49-F238E27FC236}">
                <a16:creationId xmlns:a16="http://schemas.microsoft.com/office/drawing/2014/main" id="{B8640ED7-FFB4-FAAE-DE33-379563089D15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 flipV="1">
            <a:off x="1491528" y="4458898"/>
            <a:ext cx="525482" cy="4880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线箭头连接符 29">
            <a:extLst>
              <a:ext uri="{FF2B5EF4-FFF2-40B4-BE49-F238E27FC236}">
                <a16:creationId xmlns:a16="http://schemas.microsoft.com/office/drawing/2014/main" id="{C5503BB8-0BA2-6980-E01B-2B8551C3318A}"/>
              </a:ext>
            </a:extLst>
          </p:cNvPr>
          <p:cNvCxnSpPr>
            <a:cxnSpLocks/>
            <a:stCxn id="6" idx="3"/>
            <a:endCxn id="17" idx="1"/>
          </p:cNvCxnSpPr>
          <p:nvPr/>
        </p:nvCxnSpPr>
        <p:spPr>
          <a:xfrm>
            <a:off x="1491528" y="4946903"/>
            <a:ext cx="513193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线箭头连接符 32">
            <a:extLst>
              <a:ext uri="{FF2B5EF4-FFF2-40B4-BE49-F238E27FC236}">
                <a16:creationId xmlns:a16="http://schemas.microsoft.com/office/drawing/2014/main" id="{0B3C44A2-7BD9-AE1F-4E89-7F6336DA317B}"/>
              </a:ext>
            </a:extLst>
          </p:cNvPr>
          <p:cNvCxnSpPr>
            <a:cxnSpLocks/>
            <a:stCxn id="6" idx="3"/>
            <a:endCxn id="25" idx="1"/>
          </p:cNvCxnSpPr>
          <p:nvPr/>
        </p:nvCxnSpPr>
        <p:spPr>
          <a:xfrm>
            <a:off x="1491528" y="4946903"/>
            <a:ext cx="509299" cy="48826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线箭头连接符 35">
            <a:extLst>
              <a:ext uri="{FF2B5EF4-FFF2-40B4-BE49-F238E27FC236}">
                <a16:creationId xmlns:a16="http://schemas.microsoft.com/office/drawing/2014/main" id="{B6035517-0FF6-5748-1B50-F4121684C3B7}"/>
              </a:ext>
            </a:extLst>
          </p:cNvPr>
          <p:cNvCxnSpPr>
            <a:cxnSpLocks/>
          </p:cNvCxnSpPr>
          <p:nvPr/>
        </p:nvCxnSpPr>
        <p:spPr>
          <a:xfrm flipV="1">
            <a:off x="2817657" y="5444753"/>
            <a:ext cx="547923" cy="570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本框 37">
            <a:extLst>
              <a:ext uri="{FF2B5EF4-FFF2-40B4-BE49-F238E27FC236}">
                <a16:creationId xmlns:a16="http://schemas.microsoft.com/office/drawing/2014/main" id="{BFD877F8-2684-A382-9352-19CCDEC16FF7}"/>
              </a:ext>
            </a:extLst>
          </p:cNvPr>
          <p:cNvSpPr txBox="1"/>
          <p:nvPr/>
        </p:nvSpPr>
        <p:spPr>
          <a:xfrm>
            <a:off x="3298985" y="5275077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>
                <a:solidFill>
                  <a:srgbClr val="FF0000"/>
                </a:solidFill>
              </a:rPr>
              <a:t>？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A0460A7A-BA07-1A49-8CB9-A23E85E1F51F}"/>
              </a:ext>
            </a:extLst>
          </p:cNvPr>
          <p:cNvSpPr txBox="1"/>
          <p:nvPr/>
        </p:nvSpPr>
        <p:spPr>
          <a:xfrm>
            <a:off x="4579687" y="3709392"/>
            <a:ext cx="417759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上下文在之后（应用运行前）才会初始化</a:t>
            </a:r>
          </a:p>
        </p:txBody>
      </p:sp>
    </p:spTree>
    <p:extLst>
      <p:ext uri="{BB962C8B-B14F-4D97-AF65-F5344CB8AC3E}">
        <p14:creationId xmlns:p14="http://schemas.microsoft.com/office/powerpoint/2010/main" val="3957220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EE614F-C70B-11F5-405E-638833F89B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进程创建（二）：可执行文件加载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4A6762B-B4B3-85B1-6388-440F1038E7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sz="2000" dirty="0"/>
              <a:t>可执行文件通常有固定的存储格式</a:t>
            </a:r>
            <a:endParaRPr kumimoji="1" lang="en-US" altLang="zh-CN" sz="2000" dirty="0"/>
          </a:p>
          <a:p>
            <a:r>
              <a:rPr kumimoji="1" lang="zh-CN" altLang="en-US" sz="2000" dirty="0"/>
              <a:t>以</a:t>
            </a:r>
            <a:r>
              <a:rPr kumimoji="1" lang="en-US" altLang="zh-CN" sz="2000" dirty="0"/>
              <a:t>ELF</a:t>
            </a:r>
            <a:r>
              <a:rPr kumimoji="1" lang="zh-CN" altLang="en-US" sz="1600" b="0" dirty="0"/>
              <a:t>（</a:t>
            </a:r>
            <a:r>
              <a:rPr kumimoji="1" lang="en-US" altLang="zh-CN" sz="1600" b="0" dirty="0"/>
              <a:t>Executable</a:t>
            </a:r>
            <a:r>
              <a:rPr kumimoji="1" lang="zh-CN" altLang="en-US" sz="1600" b="0" dirty="0"/>
              <a:t> </a:t>
            </a:r>
            <a:r>
              <a:rPr kumimoji="1" lang="en-US" altLang="zh-CN" sz="1600" b="0" dirty="0"/>
              <a:t>and Linkable Format</a:t>
            </a:r>
            <a:r>
              <a:rPr kumimoji="1" lang="zh-CN" altLang="en-US" sz="1600" b="0" dirty="0"/>
              <a:t>）</a:t>
            </a:r>
            <a:r>
              <a:rPr kumimoji="1" lang="zh-CN" altLang="en-US" sz="2000" dirty="0"/>
              <a:t>为例</a:t>
            </a:r>
            <a:endParaRPr kumimoji="1" lang="en-US" altLang="zh-CN" sz="2000" dirty="0"/>
          </a:p>
          <a:p>
            <a:pPr lvl="1"/>
            <a:r>
              <a:rPr kumimoji="1" lang="zh-CN" altLang="en-US" sz="1600" dirty="0"/>
              <a:t>从程序头部表可以获取需要的</a:t>
            </a:r>
            <a:r>
              <a:rPr kumimoji="1" lang="zh-CN" altLang="en-US" sz="1600" b="1" dirty="0"/>
              <a:t>段</a:t>
            </a:r>
            <a:r>
              <a:rPr kumimoji="1" lang="zh-CN" altLang="en-US" sz="1600" dirty="0"/>
              <a:t>所在位置</a:t>
            </a:r>
            <a:endParaRPr kumimoji="1" lang="en-US" altLang="zh-CN" sz="1600" dirty="0"/>
          </a:p>
          <a:p>
            <a:pPr lvl="1"/>
            <a:r>
              <a:rPr kumimoji="1" lang="zh-CN" altLang="en-US" sz="1600" dirty="0"/>
              <a:t>通常只有代码段和数据段需要被加载（</a:t>
            </a:r>
            <a:r>
              <a:rPr kumimoji="1" lang="en-US" altLang="zh-CN" sz="1600" dirty="0"/>
              <a:t>loadable</a:t>
            </a:r>
            <a:r>
              <a:rPr kumimoji="1" lang="zh-CN" altLang="en-US" sz="1600" dirty="0"/>
              <a:t>）</a:t>
            </a:r>
            <a:endParaRPr kumimoji="1" lang="en-US" altLang="zh-CN" sz="1600" dirty="0"/>
          </a:p>
          <a:p>
            <a:pPr lvl="1"/>
            <a:r>
              <a:rPr kumimoji="1" lang="zh-CN" altLang="en-US" sz="1600" dirty="0"/>
              <a:t>加载即从</a:t>
            </a:r>
            <a:r>
              <a:rPr kumimoji="1" lang="en-US" altLang="zh-CN" sz="1600" dirty="0"/>
              <a:t>ELF</a:t>
            </a:r>
            <a:r>
              <a:rPr kumimoji="1" lang="zh-CN" altLang="en-US" sz="1600" dirty="0"/>
              <a:t>文件中映射到虚拟地址空间的过程</a:t>
            </a:r>
            <a:endParaRPr kumimoji="1" lang="en-US" altLang="zh-CN" sz="1600" dirty="0"/>
          </a:p>
          <a:p>
            <a:pPr lvl="2"/>
            <a:endParaRPr kumimoji="1" lang="zh-CN" altLang="en-US" sz="16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15B7F76-12C1-F054-A07F-B8A398D0FC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16</a:t>
            </a:fld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9BB828A-7377-47E5-649C-A922EE8BD6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8144" y="3498247"/>
            <a:ext cx="2143713" cy="2216753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1E811036-28B3-CA79-FDB7-88FBCBD8F8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2120" y="1150719"/>
            <a:ext cx="3456384" cy="65547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23" name="矩形 22">
            <a:extLst>
              <a:ext uri="{FF2B5EF4-FFF2-40B4-BE49-F238E27FC236}">
                <a16:creationId xmlns:a16="http://schemas.microsoft.com/office/drawing/2014/main" id="{1D0B5F8C-F8E6-0C6B-662D-FDAEEFCE96BD}"/>
              </a:ext>
            </a:extLst>
          </p:cNvPr>
          <p:cNvSpPr/>
          <p:nvPr/>
        </p:nvSpPr>
        <p:spPr>
          <a:xfrm>
            <a:off x="6804248" y="1478458"/>
            <a:ext cx="864096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B4A26A1E-3BB9-BFA5-B431-88769B0817CC}"/>
              </a:ext>
            </a:extLst>
          </p:cNvPr>
          <p:cNvSpPr/>
          <p:nvPr/>
        </p:nvSpPr>
        <p:spPr>
          <a:xfrm>
            <a:off x="1309254" y="4247485"/>
            <a:ext cx="812937" cy="47269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1D1B4B76-E277-4C86-9C78-1FFA214E6C8A}"/>
              </a:ext>
            </a:extLst>
          </p:cNvPr>
          <p:cNvSpPr txBox="1"/>
          <p:nvPr/>
        </p:nvSpPr>
        <p:spPr>
          <a:xfrm>
            <a:off x="1379732" y="4299168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/>
              <a:t>PCB</a:t>
            </a:r>
            <a:endParaRPr kumimoji="1" lang="zh-CN" altLang="en-US" b="1" dirty="0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D649DA84-E6DA-8350-1D65-0B1CBD94FD49}"/>
              </a:ext>
            </a:extLst>
          </p:cNvPr>
          <p:cNvSpPr/>
          <p:nvPr/>
        </p:nvSpPr>
        <p:spPr>
          <a:xfrm>
            <a:off x="2647673" y="3835735"/>
            <a:ext cx="812937" cy="3201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12DDF3B1-4534-6BFF-A455-132E8071D973}"/>
              </a:ext>
            </a:extLst>
          </p:cNvPr>
          <p:cNvSpPr txBox="1"/>
          <p:nvPr/>
        </p:nvSpPr>
        <p:spPr>
          <a:xfrm>
            <a:off x="2603536" y="3830065"/>
            <a:ext cx="9012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 err="1"/>
              <a:t>vmspace</a:t>
            </a:r>
            <a:endParaRPr kumimoji="1" lang="zh-CN" altLang="en-US" sz="1400" dirty="0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2A326003-2C4A-FBFB-4068-7532F3B71D4D}"/>
              </a:ext>
            </a:extLst>
          </p:cNvPr>
          <p:cNvSpPr/>
          <p:nvPr/>
        </p:nvSpPr>
        <p:spPr>
          <a:xfrm>
            <a:off x="3996243" y="3841940"/>
            <a:ext cx="276340" cy="320188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4" name="直线箭头连接符 33">
            <a:extLst>
              <a:ext uri="{FF2B5EF4-FFF2-40B4-BE49-F238E27FC236}">
                <a16:creationId xmlns:a16="http://schemas.microsoft.com/office/drawing/2014/main" id="{26CDDDF8-8390-728E-D9C5-12211D4E0854}"/>
              </a:ext>
            </a:extLst>
          </p:cNvPr>
          <p:cNvCxnSpPr>
            <a:cxnSpLocks/>
            <a:stCxn id="31" idx="3"/>
            <a:endCxn id="33" idx="1"/>
          </p:cNvCxnSpPr>
          <p:nvPr/>
        </p:nvCxnSpPr>
        <p:spPr>
          <a:xfrm>
            <a:off x="3460610" y="3995829"/>
            <a:ext cx="535633" cy="62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34">
            <a:extLst>
              <a:ext uri="{FF2B5EF4-FFF2-40B4-BE49-F238E27FC236}">
                <a16:creationId xmlns:a16="http://schemas.microsoft.com/office/drawing/2014/main" id="{C483CDA1-58F4-9A1A-31E2-2C50AE6B13AB}"/>
              </a:ext>
            </a:extLst>
          </p:cNvPr>
          <p:cNvSpPr txBox="1"/>
          <p:nvPr/>
        </p:nvSpPr>
        <p:spPr>
          <a:xfrm>
            <a:off x="3802644" y="3581706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200" dirty="0"/>
              <a:t>顶级页表</a:t>
            </a: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326F2565-3700-4B00-5235-14DAD9797F37}"/>
              </a:ext>
            </a:extLst>
          </p:cNvPr>
          <p:cNvSpPr/>
          <p:nvPr/>
        </p:nvSpPr>
        <p:spPr>
          <a:xfrm>
            <a:off x="2635384" y="4323740"/>
            <a:ext cx="812937" cy="3201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630FDC2F-B159-7CD1-D052-EB17113DDF78}"/>
              </a:ext>
            </a:extLst>
          </p:cNvPr>
          <p:cNvSpPr txBox="1"/>
          <p:nvPr/>
        </p:nvSpPr>
        <p:spPr>
          <a:xfrm>
            <a:off x="2747807" y="4329683"/>
            <a:ext cx="6126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/>
              <a:t>stack</a:t>
            </a:r>
            <a:endParaRPr kumimoji="1" lang="zh-CN" altLang="en-US" sz="1400" dirty="0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ACFDC78A-94A7-1635-4EB2-13EFC4905DC2}"/>
              </a:ext>
            </a:extLst>
          </p:cNvPr>
          <p:cNvSpPr/>
          <p:nvPr/>
        </p:nvSpPr>
        <p:spPr>
          <a:xfrm>
            <a:off x="4001742" y="4333585"/>
            <a:ext cx="276340" cy="320188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9" name="直线箭头连接符 38">
            <a:extLst>
              <a:ext uri="{FF2B5EF4-FFF2-40B4-BE49-F238E27FC236}">
                <a16:creationId xmlns:a16="http://schemas.microsoft.com/office/drawing/2014/main" id="{60FE6624-4FCC-91F2-EAF6-CC8E1100E85B}"/>
              </a:ext>
            </a:extLst>
          </p:cNvPr>
          <p:cNvCxnSpPr>
            <a:cxnSpLocks/>
            <a:stCxn id="36" idx="3"/>
            <a:endCxn id="38" idx="1"/>
          </p:cNvCxnSpPr>
          <p:nvPr/>
        </p:nvCxnSpPr>
        <p:spPr>
          <a:xfrm>
            <a:off x="3448321" y="4483834"/>
            <a:ext cx="553421" cy="984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本框 39">
            <a:extLst>
              <a:ext uri="{FF2B5EF4-FFF2-40B4-BE49-F238E27FC236}">
                <a16:creationId xmlns:a16="http://schemas.microsoft.com/office/drawing/2014/main" id="{98B5B9D7-9DA4-7BAA-E5A8-B52B8160C7BB}"/>
              </a:ext>
            </a:extLst>
          </p:cNvPr>
          <p:cNvSpPr txBox="1"/>
          <p:nvPr/>
        </p:nvSpPr>
        <p:spPr>
          <a:xfrm>
            <a:off x="4233147" y="4349759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200" dirty="0"/>
              <a:t>内核栈</a:t>
            </a: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B1A4FBB7-C97D-3E86-28E6-846621E76DC7}"/>
              </a:ext>
            </a:extLst>
          </p:cNvPr>
          <p:cNvSpPr/>
          <p:nvPr/>
        </p:nvSpPr>
        <p:spPr>
          <a:xfrm>
            <a:off x="2631490" y="4812008"/>
            <a:ext cx="812937" cy="3201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43" name="直线箭头连接符 42">
            <a:extLst>
              <a:ext uri="{FF2B5EF4-FFF2-40B4-BE49-F238E27FC236}">
                <a16:creationId xmlns:a16="http://schemas.microsoft.com/office/drawing/2014/main" id="{C169DDD4-49EC-99AF-ABA7-2537662B807F}"/>
              </a:ext>
            </a:extLst>
          </p:cNvPr>
          <p:cNvCxnSpPr>
            <a:cxnSpLocks/>
            <a:stCxn id="29" idx="3"/>
            <a:endCxn id="31" idx="1"/>
          </p:cNvCxnSpPr>
          <p:nvPr/>
        </p:nvCxnSpPr>
        <p:spPr>
          <a:xfrm flipV="1">
            <a:off x="2122191" y="3995829"/>
            <a:ext cx="525482" cy="4880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线箭头连接符 43">
            <a:extLst>
              <a:ext uri="{FF2B5EF4-FFF2-40B4-BE49-F238E27FC236}">
                <a16:creationId xmlns:a16="http://schemas.microsoft.com/office/drawing/2014/main" id="{3F2F236A-8ABF-99D0-B951-7D220831C308}"/>
              </a:ext>
            </a:extLst>
          </p:cNvPr>
          <p:cNvCxnSpPr>
            <a:cxnSpLocks/>
            <a:stCxn id="29" idx="3"/>
            <a:endCxn id="36" idx="1"/>
          </p:cNvCxnSpPr>
          <p:nvPr/>
        </p:nvCxnSpPr>
        <p:spPr>
          <a:xfrm>
            <a:off x="2122191" y="4483834"/>
            <a:ext cx="513193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线箭头连接符 44">
            <a:extLst>
              <a:ext uri="{FF2B5EF4-FFF2-40B4-BE49-F238E27FC236}">
                <a16:creationId xmlns:a16="http://schemas.microsoft.com/office/drawing/2014/main" id="{506F36D1-AA8C-F235-0A29-04C28439C4C3}"/>
              </a:ext>
            </a:extLst>
          </p:cNvPr>
          <p:cNvCxnSpPr>
            <a:cxnSpLocks/>
            <a:stCxn id="29" idx="3"/>
            <a:endCxn id="41" idx="1"/>
          </p:cNvCxnSpPr>
          <p:nvPr/>
        </p:nvCxnSpPr>
        <p:spPr>
          <a:xfrm>
            <a:off x="2122191" y="4483834"/>
            <a:ext cx="509299" cy="48826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线箭头连接符 45">
            <a:extLst>
              <a:ext uri="{FF2B5EF4-FFF2-40B4-BE49-F238E27FC236}">
                <a16:creationId xmlns:a16="http://schemas.microsoft.com/office/drawing/2014/main" id="{F5BC7382-72C4-6AE4-6FF5-0AA60B2AF51E}"/>
              </a:ext>
            </a:extLst>
          </p:cNvPr>
          <p:cNvCxnSpPr>
            <a:cxnSpLocks/>
          </p:cNvCxnSpPr>
          <p:nvPr/>
        </p:nvCxnSpPr>
        <p:spPr>
          <a:xfrm flipV="1">
            <a:off x="3448320" y="4981684"/>
            <a:ext cx="547923" cy="570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文本框 46">
            <a:extLst>
              <a:ext uri="{FF2B5EF4-FFF2-40B4-BE49-F238E27FC236}">
                <a16:creationId xmlns:a16="http://schemas.microsoft.com/office/drawing/2014/main" id="{78CF2BA3-6839-CC98-135D-A2B32AEA880E}"/>
              </a:ext>
            </a:extLst>
          </p:cNvPr>
          <p:cNvSpPr txBox="1"/>
          <p:nvPr/>
        </p:nvSpPr>
        <p:spPr>
          <a:xfrm>
            <a:off x="3929648" y="4812008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>
                <a:solidFill>
                  <a:srgbClr val="FF0000"/>
                </a:solidFill>
              </a:rPr>
              <a:t>？</a:t>
            </a:r>
          </a:p>
        </p:txBody>
      </p:sp>
      <p:cxnSp>
        <p:nvCxnSpPr>
          <p:cNvPr id="50" name="直线箭头连接符 49">
            <a:extLst>
              <a:ext uri="{FF2B5EF4-FFF2-40B4-BE49-F238E27FC236}">
                <a16:creationId xmlns:a16="http://schemas.microsoft.com/office/drawing/2014/main" id="{7980E4CD-5019-FC04-CBFB-E09CFA9528DA}"/>
              </a:ext>
            </a:extLst>
          </p:cNvPr>
          <p:cNvCxnSpPr>
            <a:cxnSpLocks/>
            <a:stCxn id="33" idx="3"/>
          </p:cNvCxnSpPr>
          <p:nvPr/>
        </p:nvCxnSpPr>
        <p:spPr>
          <a:xfrm flipV="1">
            <a:off x="4272583" y="3771723"/>
            <a:ext cx="408288" cy="23031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文本框 51">
            <a:extLst>
              <a:ext uri="{FF2B5EF4-FFF2-40B4-BE49-F238E27FC236}">
                <a16:creationId xmlns:a16="http://schemas.microsoft.com/office/drawing/2014/main" id="{B664BA08-483E-28EC-2F91-CAF6E916C205}"/>
              </a:ext>
            </a:extLst>
          </p:cNvPr>
          <p:cNvSpPr txBox="1"/>
          <p:nvPr/>
        </p:nvSpPr>
        <p:spPr>
          <a:xfrm>
            <a:off x="4600467" y="352496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…</a:t>
            </a:r>
            <a:endParaRPr kumimoji="1" lang="zh-CN" altLang="en-US" dirty="0"/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3CD1FC0B-965C-965B-8981-690AB7A99000}"/>
              </a:ext>
            </a:extLst>
          </p:cNvPr>
          <p:cNvSpPr/>
          <p:nvPr/>
        </p:nvSpPr>
        <p:spPr>
          <a:xfrm>
            <a:off x="5125838" y="3635624"/>
            <a:ext cx="408287" cy="419634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55" name="直线箭头连接符 54">
            <a:extLst>
              <a:ext uri="{FF2B5EF4-FFF2-40B4-BE49-F238E27FC236}">
                <a16:creationId xmlns:a16="http://schemas.microsoft.com/office/drawing/2014/main" id="{2AA58B5F-D57F-59DE-909A-C24A20895FF7}"/>
              </a:ext>
            </a:extLst>
          </p:cNvPr>
          <p:cNvCxnSpPr>
            <a:cxnSpLocks/>
            <a:endCxn id="54" idx="1"/>
          </p:cNvCxnSpPr>
          <p:nvPr/>
        </p:nvCxnSpPr>
        <p:spPr>
          <a:xfrm>
            <a:off x="4935330" y="3785102"/>
            <a:ext cx="190508" cy="6033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矩形 57">
            <a:extLst>
              <a:ext uri="{FF2B5EF4-FFF2-40B4-BE49-F238E27FC236}">
                <a16:creationId xmlns:a16="http://schemas.microsoft.com/office/drawing/2014/main" id="{7D9211D8-6107-8698-E704-28302BBDB08B}"/>
              </a:ext>
            </a:extLst>
          </p:cNvPr>
          <p:cNvSpPr/>
          <p:nvPr/>
        </p:nvSpPr>
        <p:spPr>
          <a:xfrm>
            <a:off x="5125837" y="3635624"/>
            <a:ext cx="408287" cy="223081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D860930C-F0D7-62EE-615F-DBB1FCDFF161}"/>
              </a:ext>
            </a:extLst>
          </p:cNvPr>
          <p:cNvSpPr txBox="1"/>
          <p:nvPr/>
        </p:nvSpPr>
        <p:spPr>
          <a:xfrm>
            <a:off x="5088965" y="3807310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200" b="1" dirty="0">
                <a:solidFill>
                  <a:schemeClr val="bg1"/>
                </a:solidFill>
              </a:rPr>
              <a:t>代码</a:t>
            </a: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E6F4E297-CF02-EA03-0CA8-4D62C8C9B0AD}"/>
              </a:ext>
            </a:extLst>
          </p:cNvPr>
          <p:cNvSpPr txBox="1"/>
          <p:nvPr/>
        </p:nvSpPr>
        <p:spPr>
          <a:xfrm>
            <a:off x="5085240" y="3603117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200" b="1" dirty="0">
                <a:solidFill>
                  <a:schemeClr val="bg1"/>
                </a:solidFill>
              </a:rPr>
              <a:t>数据</a:t>
            </a:r>
          </a:p>
        </p:txBody>
      </p:sp>
      <p:cxnSp>
        <p:nvCxnSpPr>
          <p:cNvPr id="62" name="直线箭头连接符 61">
            <a:extLst>
              <a:ext uri="{FF2B5EF4-FFF2-40B4-BE49-F238E27FC236}">
                <a16:creationId xmlns:a16="http://schemas.microsoft.com/office/drawing/2014/main" id="{6309DAB2-DBB4-C581-277D-E3FF89CE4332}"/>
              </a:ext>
            </a:extLst>
          </p:cNvPr>
          <p:cNvCxnSpPr>
            <a:cxnSpLocks/>
          </p:cNvCxnSpPr>
          <p:nvPr/>
        </p:nvCxnSpPr>
        <p:spPr>
          <a:xfrm>
            <a:off x="5534124" y="3635624"/>
            <a:ext cx="491369" cy="858055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线箭头连接符 67">
            <a:extLst>
              <a:ext uri="{FF2B5EF4-FFF2-40B4-BE49-F238E27FC236}">
                <a16:creationId xmlns:a16="http://schemas.microsoft.com/office/drawing/2014/main" id="{741115CB-365A-92F4-7056-F9566C150E33}"/>
              </a:ext>
            </a:extLst>
          </p:cNvPr>
          <p:cNvCxnSpPr>
            <a:cxnSpLocks/>
          </p:cNvCxnSpPr>
          <p:nvPr/>
        </p:nvCxnSpPr>
        <p:spPr>
          <a:xfrm>
            <a:off x="5533050" y="3858705"/>
            <a:ext cx="492443" cy="1060649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线箭头连接符 72">
            <a:extLst>
              <a:ext uri="{FF2B5EF4-FFF2-40B4-BE49-F238E27FC236}">
                <a16:creationId xmlns:a16="http://schemas.microsoft.com/office/drawing/2014/main" id="{4DB0DEFB-FEFE-758A-C93B-9AC52353CCB2}"/>
              </a:ext>
            </a:extLst>
          </p:cNvPr>
          <p:cNvCxnSpPr>
            <a:cxnSpLocks/>
          </p:cNvCxnSpPr>
          <p:nvPr/>
        </p:nvCxnSpPr>
        <p:spPr>
          <a:xfrm flipV="1">
            <a:off x="5533049" y="3581706"/>
            <a:ext cx="488719" cy="276999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线箭头连接符 76">
            <a:extLst>
              <a:ext uri="{FF2B5EF4-FFF2-40B4-BE49-F238E27FC236}">
                <a16:creationId xmlns:a16="http://schemas.microsoft.com/office/drawing/2014/main" id="{9120A8E3-5EED-F270-B591-B3BA35A1F1CD}"/>
              </a:ext>
            </a:extLst>
          </p:cNvPr>
          <p:cNvCxnSpPr>
            <a:cxnSpLocks/>
          </p:cNvCxnSpPr>
          <p:nvPr/>
        </p:nvCxnSpPr>
        <p:spPr>
          <a:xfrm>
            <a:off x="5545339" y="4055258"/>
            <a:ext cx="476429" cy="438421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文本框 79">
            <a:extLst>
              <a:ext uri="{FF2B5EF4-FFF2-40B4-BE49-F238E27FC236}">
                <a16:creationId xmlns:a16="http://schemas.microsoft.com/office/drawing/2014/main" id="{5F68F4F6-E0CE-9F92-6FC2-AC1FA868194C}"/>
              </a:ext>
            </a:extLst>
          </p:cNvPr>
          <p:cNvSpPr txBox="1"/>
          <p:nvPr/>
        </p:nvSpPr>
        <p:spPr>
          <a:xfrm>
            <a:off x="2831010" y="4812924"/>
            <a:ext cx="4138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 err="1"/>
              <a:t>ctx</a:t>
            </a:r>
            <a:endParaRPr kumimoji="1"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7521195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EE614F-C70B-11F5-405E-638833F89B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进程创建（三）：准备运行环境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4A6762B-B4B3-85B1-6388-440F1038E7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在返回用户态运行前，还需为进程准备运行所需的环境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分配用户栈（分配物理内存并映射到虚拟地址空间）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准备程序运行时的环境</a:t>
            </a:r>
            <a:endParaRPr kumimoji="1" lang="en-US" altLang="zh-CN" dirty="0"/>
          </a:p>
          <a:p>
            <a:pPr lvl="2"/>
            <a:r>
              <a:rPr kumimoji="1" lang="zh-CN" altLang="en-US" dirty="0"/>
              <a:t>回顾</a:t>
            </a:r>
            <a:r>
              <a:rPr kumimoji="1" lang="en-US" altLang="zh-CN" dirty="0"/>
              <a:t>main</a:t>
            </a:r>
            <a:r>
              <a:rPr kumimoji="1" lang="zh-CN" altLang="en-US" dirty="0"/>
              <a:t>函数：</a:t>
            </a:r>
            <a:r>
              <a:rPr kumimoji="1" lang="en-US" altLang="zh-CN" dirty="0"/>
              <a:t>int main(int </a:t>
            </a:r>
            <a:r>
              <a:rPr kumimoji="1" lang="en-US" altLang="zh-CN" dirty="0" err="1"/>
              <a:t>argc</a:t>
            </a:r>
            <a:r>
              <a:rPr kumimoji="1" lang="en-US" altLang="zh-CN" dirty="0"/>
              <a:t>, char* </a:t>
            </a:r>
            <a:r>
              <a:rPr kumimoji="1" lang="en-US" altLang="zh-CN" dirty="0" err="1"/>
              <a:t>argv</a:t>
            </a:r>
            <a:r>
              <a:rPr kumimoji="1" lang="en-US" altLang="zh-CN" dirty="0"/>
              <a:t>[], char *</a:t>
            </a:r>
            <a:r>
              <a:rPr kumimoji="1" lang="en-US" altLang="zh-CN" dirty="0" err="1"/>
              <a:t>envp</a:t>
            </a:r>
            <a:r>
              <a:rPr kumimoji="1" lang="en-US" altLang="zh-CN" dirty="0"/>
              <a:t>[])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15B7F76-12C1-F054-A07F-B8A398D0FC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17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4507DF1-4395-7A66-8727-C17F016F93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8714" y="3808641"/>
            <a:ext cx="1818482" cy="51784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35" name="矩形 34">
            <a:extLst>
              <a:ext uri="{FF2B5EF4-FFF2-40B4-BE49-F238E27FC236}">
                <a16:creationId xmlns:a16="http://schemas.microsoft.com/office/drawing/2014/main" id="{D0C30310-CA02-7BA9-EACE-633576ECA6FB}"/>
              </a:ext>
            </a:extLst>
          </p:cNvPr>
          <p:cNvSpPr/>
          <p:nvPr/>
        </p:nvSpPr>
        <p:spPr>
          <a:xfrm>
            <a:off x="344605" y="4364840"/>
            <a:ext cx="812937" cy="47269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46233292-8EAB-5EA3-0431-14F00070385B}"/>
              </a:ext>
            </a:extLst>
          </p:cNvPr>
          <p:cNvSpPr txBox="1"/>
          <p:nvPr/>
        </p:nvSpPr>
        <p:spPr>
          <a:xfrm>
            <a:off x="415083" y="4416523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/>
              <a:t>PCB</a:t>
            </a:r>
            <a:endParaRPr kumimoji="1" lang="zh-CN" altLang="en-US" b="1" dirty="0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19E6DE1C-44E8-96A4-34AC-0799FCE67C35}"/>
              </a:ext>
            </a:extLst>
          </p:cNvPr>
          <p:cNvSpPr/>
          <p:nvPr/>
        </p:nvSpPr>
        <p:spPr>
          <a:xfrm>
            <a:off x="1683024" y="3953090"/>
            <a:ext cx="812937" cy="3201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F947BBBE-F77F-5F73-008A-DEE84A313567}"/>
              </a:ext>
            </a:extLst>
          </p:cNvPr>
          <p:cNvSpPr txBox="1"/>
          <p:nvPr/>
        </p:nvSpPr>
        <p:spPr>
          <a:xfrm>
            <a:off x="1638887" y="3947420"/>
            <a:ext cx="9012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 err="1"/>
              <a:t>vmspace</a:t>
            </a:r>
            <a:endParaRPr kumimoji="1" lang="zh-CN" altLang="en-US" sz="1400" dirty="0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523B057E-EC44-100B-0549-AA4779C5A9D4}"/>
              </a:ext>
            </a:extLst>
          </p:cNvPr>
          <p:cNvSpPr/>
          <p:nvPr/>
        </p:nvSpPr>
        <p:spPr>
          <a:xfrm>
            <a:off x="3031594" y="3959295"/>
            <a:ext cx="276340" cy="320188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40" name="直线箭头连接符 39">
            <a:extLst>
              <a:ext uri="{FF2B5EF4-FFF2-40B4-BE49-F238E27FC236}">
                <a16:creationId xmlns:a16="http://schemas.microsoft.com/office/drawing/2014/main" id="{627746EF-D8CE-1097-6ED5-B73385B980F7}"/>
              </a:ext>
            </a:extLst>
          </p:cNvPr>
          <p:cNvCxnSpPr>
            <a:cxnSpLocks/>
            <a:stCxn id="37" idx="3"/>
            <a:endCxn id="39" idx="1"/>
          </p:cNvCxnSpPr>
          <p:nvPr/>
        </p:nvCxnSpPr>
        <p:spPr>
          <a:xfrm>
            <a:off x="2495961" y="4113184"/>
            <a:ext cx="535633" cy="62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本框 40">
            <a:extLst>
              <a:ext uri="{FF2B5EF4-FFF2-40B4-BE49-F238E27FC236}">
                <a16:creationId xmlns:a16="http://schemas.microsoft.com/office/drawing/2014/main" id="{8E7F8368-335A-BD53-02B1-9E1014F8BD62}"/>
              </a:ext>
            </a:extLst>
          </p:cNvPr>
          <p:cNvSpPr txBox="1"/>
          <p:nvPr/>
        </p:nvSpPr>
        <p:spPr>
          <a:xfrm>
            <a:off x="2837995" y="3699061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200" dirty="0"/>
              <a:t>顶级页表</a:t>
            </a: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1AEBBBA0-4D5B-5987-ABD2-9EB36A726D76}"/>
              </a:ext>
            </a:extLst>
          </p:cNvPr>
          <p:cNvSpPr/>
          <p:nvPr/>
        </p:nvSpPr>
        <p:spPr>
          <a:xfrm>
            <a:off x="1670735" y="4441095"/>
            <a:ext cx="812937" cy="3201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70592064-D94A-4708-A9A7-3830BB060CD3}"/>
              </a:ext>
            </a:extLst>
          </p:cNvPr>
          <p:cNvSpPr txBox="1"/>
          <p:nvPr/>
        </p:nvSpPr>
        <p:spPr>
          <a:xfrm>
            <a:off x="1783158" y="4447038"/>
            <a:ext cx="6126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/>
              <a:t>stack</a:t>
            </a:r>
            <a:endParaRPr kumimoji="1" lang="zh-CN" altLang="en-US" sz="1400" dirty="0"/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53007ADD-DFF3-637C-6896-15F2E1E24AF4}"/>
              </a:ext>
            </a:extLst>
          </p:cNvPr>
          <p:cNvSpPr/>
          <p:nvPr/>
        </p:nvSpPr>
        <p:spPr>
          <a:xfrm>
            <a:off x="3037093" y="4450940"/>
            <a:ext cx="276340" cy="320188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45" name="直线箭头连接符 44">
            <a:extLst>
              <a:ext uri="{FF2B5EF4-FFF2-40B4-BE49-F238E27FC236}">
                <a16:creationId xmlns:a16="http://schemas.microsoft.com/office/drawing/2014/main" id="{A291E70A-EDA2-D4E0-04A6-85699F74028A}"/>
              </a:ext>
            </a:extLst>
          </p:cNvPr>
          <p:cNvCxnSpPr>
            <a:cxnSpLocks/>
            <a:stCxn id="42" idx="3"/>
            <a:endCxn id="44" idx="1"/>
          </p:cNvCxnSpPr>
          <p:nvPr/>
        </p:nvCxnSpPr>
        <p:spPr>
          <a:xfrm>
            <a:off x="2483672" y="4601189"/>
            <a:ext cx="553421" cy="984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文本框 45">
            <a:extLst>
              <a:ext uri="{FF2B5EF4-FFF2-40B4-BE49-F238E27FC236}">
                <a16:creationId xmlns:a16="http://schemas.microsoft.com/office/drawing/2014/main" id="{87A84AA0-2EC6-59E0-AAE5-A2D381F8ED76}"/>
              </a:ext>
            </a:extLst>
          </p:cNvPr>
          <p:cNvSpPr txBox="1"/>
          <p:nvPr/>
        </p:nvSpPr>
        <p:spPr>
          <a:xfrm>
            <a:off x="3268498" y="4467114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200" dirty="0"/>
              <a:t>内核栈</a:t>
            </a: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545B5056-1AB6-DDFA-1BEA-9DB1F7F2239B}"/>
              </a:ext>
            </a:extLst>
          </p:cNvPr>
          <p:cNvSpPr/>
          <p:nvPr/>
        </p:nvSpPr>
        <p:spPr>
          <a:xfrm>
            <a:off x="1666841" y="4929363"/>
            <a:ext cx="812937" cy="3201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49" name="直线箭头连接符 48">
            <a:extLst>
              <a:ext uri="{FF2B5EF4-FFF2-40B4-BE49-F238E27FC236}">
                <a16:creationId xmlns:a16="http://schemas.microsoft.com/office/drawing/2014/main" id="{C9E63BE7-6464-F650-DDC1-F118862185B1}"/>
              </a:ext>
            </a:extLst>
          </p:cNvPr>
          <p:cNvCxnSpPr>
            <a:cxnSpLocks/>
            <a:stCxn id="35" idx="3"/>
            <a:endCxn id="37" idx="1"/>
          </p:cNvCxnSpPr>
          <p:nvPr/>
        </p:nvCxnSpPr>
        <p:spPr>
          <a:xfrm flipV="1">
            <a:off x="1157542" y="4113184"/>
            <a:ext cx="525482" cy="4880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线箭头连接符 49">
            <a:extLst>
              <a:ext uri="{FF2B5EF4-FFF2-40B4-BE49-F238E27FC236}">
                <a16:creationId xmlns:a16="http://schemas.microsoft.com/office/drawing/2014/main" id="{18011877-B4B9-268B-8EDB-4B352AA89943}"/>
              </a:ext>
            </a:extLst>
          </p:cNvPr>
          <p:cNvCxnSpPr>
            <a:cxnSpLocks/>
            <a:stCxn id="35" idx="3"/>
            <a:endCxn id="42" idx="1"/>
          </p:cNvCxnSpPr>
          <p:nvPr/>
        </p:nvCxnSpPr>
        <p:spPr>
          <a:xfrm>
            <a:off x="1157542" y="4601189"/>
            <a:ext cx="513193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线箭头连接符 50">
            <a:extLst>
              <a:ext uri="{FF2B5EF4-FFF2-40B4-BE49-F238E27FC236}">
                <a16:creationId xmlns:a16="http://schemas.microsoft.com/office/drawing/2014/main" id="{6BCE655E-71A8-E961-0AE2-EC098FA4734D}"/>
              </a:ext>
            </a:extLst>
          </p:cNvPr>
          <p:cNvCxnSpPr>
            <a:cxnSpLocks/>
            <a:stCxn id="35" idx="3"/>
            <a:endCxn id="47" idx="1"/>
          </p:cNvCxnSpPr>
          <p:nvPr/>
        </p:nvCxnSpPr>
        <p:spPr>
          <a:xfrm>
            <a:off x="1157542" y="4601189"/>
            <a:ext cx="509299" cy="48826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线箭头连接符 51">
            <a:extLst>
              <a:ext uri="{FF2B5EF4-FFF2-40B4-BE49-F238E27FC236}">
                <a16:creationId xmlns:a16="http://schemas.microsoft.com/office/drawing/2014/main" id="{DFA015B8-52C7-F49A-71FC-8820A05699DF}"/>
              </a:ext>
            </a:extLst>
          </p:cNvPr>
          <p:cNvCxnSpPr>
            <a:cxnSpLocks/>
          </p:cNvCxnSpPr>
          <p:nvPr/>
        </p:nvCxnSpPr>
        <p:spPr>
          <a:xfrm flipV="1">
            <a:off x="2483671" y="5099039"/>
            <a:ext cx="547923" cy="570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文本框 52">
            <a:extLst>
              <a:ext uri="{FF2B5EF4-FFF2-40B4-BE49-F238E27FC236}">
                <a16:creationId xmlns:a16="http://schemas.microsoft.com/office/drawing/2014/main" id="{25D007E9-D0DE-1D76-2D0F-FE45785D9D3D}"/>
              </a:ext>
            </a:extLst>
          </p:cNvPr>
          <p:cNvSpPr txBox="1"/>
          <p:nvPr/>
        </p:nvSpPr>
        <p:spPr>
          <a:xfrm>
            <a:off x="2964999" y="4929363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>
                <a:solidFill>
                  <a:srgbClr val="FF0000"/>
                </a:solidFill>
              </a:rPr>
              <a:t>？</a:t>
            </a:r>
          </a:p>
        </p:txBody>
      </p:sp>
      <p:cxnSp>
        <p:nvCxnSpPr>
          <p:cNvPr id="54" name="直线箭头连接符 53">
            <a:extLst>
              <a:ext uri="{FF2B5EF4-FFF2-40B4-BE49-F238E27FC236}">
                <a16:creationId xmlns:a16="http://schemas.microsoft.com/office/drawing/2014/main" id="{3C46D123-CAB6-4332-D96A-197F8403130F}"/>
              </a:ext>
            </a:extLst>
          </p:cNvPr>
          <p:cNvCxnSpPr>
            <a:cxnSpLocks/>
            <a:stCxn id="39" idx="3"/>
          </p:cNvCxnSpPr>
          <p:nvPr/>
        </p:nvCxnSpPr>
        <p:spPr>
          <a:xfrm flipV="1">
            <a:off x="3307934" y="3889078"/>
            <a:ext cx="408288" cy="23031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文本框 54">
            <a:extLst>
              <a:ext uri="{FF2B5EF4-FFF2-40B4-BE49-F238E27FC236}">
                <a16:creationId xmlns:a16="http://schemas.microsoft.com/office/drawing/2014/main" id="{DF44D527-06C7-91BE-828A-AAF3DF4F3B24}"/>
              </a:ext>
            </a:extLst>
          </p:cNvPr>
          <p:cNvSpPr txBox="1"/>
          <p:nvPr/>
        </p:nvSpPr>
        <p:spPr>
          <a:xfrm>
            <a:off x="3635818" y="3642321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…</a:t>
            </a:r>
            <a:endParaRPr kumimoji="1" lang="zh-CN" altLang="en-US" dirty="0"/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B68E7DBE-40A9-B290-5879-094CF8DBE5F2}"/>
              </a:ext>
            </a:extLst>
          </p:cNvPr>
          <p:cNvSpPr/>
          <p:nvPr/>
        </p:nvSpPr>
        <p:spPr>
          <a:xfrm>
            <a:off x="4161189" y="3752979"/>
            <a:ext cx="408287" cy="419634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57" name="直线箭头连接符 56">
            <a:extLst>
              <a:ext uri="{FF2B5EF4-FFF2-40B4-BE49-F238E27FC236}">
                <a16:creationId xmlns:a16="http://schemas.microsoft.com/office/drawing/2014/main" id="{FB46F70F-30D9-9526-F4A3-FB67BEEFB35B}"/>
              </a:ext>
            </a:extLst>
          </p:cNvPr>
          <p:cNvCxnSpPr>
            <a:cxnSpLocks/>
            <a:endCxn id="56" idx="1"/>
          </p:cNvCxnSpPr>
          <p:nvPr/>
        </p:nvCxnSpPr>
        <p:spPr>
          <a:xfrm>
            <a:off x="3970681" y="3902457"/>
            <a:ext cx="190508" cy="6033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矩形 57">
            <a:extLst>
              <a:ext uri="{FF2B5EF4-FFF2-40B4-BE49-F238E27FC236}">
                <a16:creationId xmlns:a16="http://schemas.microsoft.com/office/drawing/2014/main" id="{30776A9B-0CFA-DBB3-A60A-58E90E8883D7}"/>
              </a:ext>
            </a:extLst>
          </p:cNvPr>
          <p:cNvSpPr/>
          <p:nvPr/>
        </p:nvSpPr>
        <p:spPr>
          <a:xfrm>
            <a:off x="4161188" y="3752979"/>
            <a:ext cx="408287" cy="223081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A0A38FBC-84F1-3188-1620-3F2EB5FD83B7}"/>
              </a:ext>
            </a:extLst>
          </p:cNvPr>
          <p:cNvSpPr txBox="1"/>
          <p:nvPr/>
        </p:nvSpPr>
        <p:spPr>
          <a:xfrm>
            <a:off x="4124316" y="3924665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200" b="1" dirty="0">
                <a:solidFill>
                  <a:schemeClr val="bg1"/>
                </a:solidFill>
              </a:rPr>
              <a:t>代码</a:t>
            </a: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A50FB9B3-3CFD-D7E6-32E9-4FD2CB5A6EC4}"/>
              </a:ext>
            </a:extLst>
          </p:cNvPr>
          <p:cNvSpPr txBox="1"/>
          <p:nvPr/>
        </p:nvSpPr>
        <p:spPr>
          <a:xfrm>
            <a:off x="4120591" y="3720472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200" b="1" dirty="0">
                <a:solidFill>
                  <a:schemeClr val="bg1"/>
                </a:solidFill>
              </a:rPr>
              <a:t>数据</a:t>
            </a:r>
          </a:p>
        </p:txBody>
      </p:sp>
      <p:cxnSp>
        <p:nvCxnSpPr>
          <p:cNvPr id="65" name="直线箭头连接符 64">
            <a:extLst>
              <a:ext uri="{FF2B5EF4-FFF2-40B4-BE49-F238E27FC236}">
                <a16:creationId xmlns:a16="http://schemas.microsoft.com/office/drawing/2014/main" id="{6FDE5089-AC99-4886-E975-DF9022D84543}"/>
              </a:ext>
            </a:extLst>
          </p:cNvPr>
          <p:cNvCxnSpPr>
            <a:cxnSpLocks/>
            <a:stCxn id="39" idx="3"/>
          </p:cNvCxnSpPr>
          <p:nvPr/>
        </p:nvCxnSpPr>
        <p:spPr>
          <a:xfrm>
            <a:off x="3307934" y="4119389"/>
            <a:ext cx="408288" cy="15388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文本框 67">
            <a:extLst>
              <a:ext uri="{FF2B5EF4-FFF2-40B4-BE49-F238E27FC236}">
                <a16:creationId xmlns:a16="http://schemas.microsoft.com/office/drawing/2014/main" id="{66F04FEB-5FAF-9BB1-399F-5FCA759C78BB}"/>
              </a:ext>
            </a:extLst>
          </p:cNvPr>
          <p:cNvSpPr txBox="1"/>
          <p:nvPr/>
        </p:nvSpPr>
        <p:spPr>
          <a:xfrm>
            <a:off x="3646068" y="404888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…</a:t>
            </a:r>
            <a:endParaRPr kumimoji="1" lang="zh-CN" altLang="en-US" dirty="0"/>
          </a:p>
        </p:txBody>
      </p:sp>
      <p:sp>
        <p:nvSpPr>
          <p:cNvPr id="69" name="矩形 68">
            <a:extLst>
              <a:ext uri="{FF2B5EF4-FFF2-40B4-BE49-F238E27FC236}">
                <a16:creationId xmlns:a16="http://schemas.microsoft.com/office/drawing/2014/main" id="{CB06E6C4-2DE7-B7A7-6472-2F655C68D61E}"/>
              </a:ext>
            </a:extLst>
          </p:cNvPr>
          <p:cNvSpPr/>
          <p:nvPr/>
        </p:nvSpPr>
        <p:spPr>
          <a:xfrm>
            <a:off x="4231537" y="4290846"/>
            <a:ext cx="276340" cy="320188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70" name="直线箭头连接符 69">
            <a:extLst>
              <a:ext uri="{FF2B5EF4-FFF2-40B4-BE49-F238E27FC236}">
                <a16:creationId xmlns:a16="http://schemas.microsoft.com/office/drawing/2014/main" id="{C7729712-EDE0-2E7C-F23C-F779989A69C0}"/>
              </a:ext>
            </a:extLst>
          </p:cNvPr>
          <p:cNvCxnSpPr>
            <a:cxnSpLocks/>
            <a:endCxn id="69" idx="1"/>
          </p:cNvCxnSpPr>
          <p:nvPr/>
        </p:nvCxnSpPr>
        <p:spPr>
          <a:xfrm>
            <a:off x="3970681" y="4322091"/>
            <a:ext cx="260856" cy="12884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文本框 72">
            <a:extLst>
              <a:ext uri="{FF2B5EF4-FFF2-40B4-BE49-F238E27FC236}">
                <a16:creationId xmlns:a16="http://schemas.microsoft.com/office/drawing/2014/main" id="{A7326549-913F-AF10-8F16-6FC4DC60D957}"/>
              </a:ext>
            </a:extLst>
          </p:cNvPr>
          <p:cNvSpPr txBox="1"/>
          <p:nvPr/>
        </p:nvSpPr>
        <p:spPr>
          <a:xfrm>
            <a:off x="4058910" y="4631013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200" dirty="0"/>
              <a:t>用户栈</a:t>
            </a:r>
          </a:p>
        </p:txBody>
      </p:sp>
      <p:pic>
        <p:nvPicPr>
          <p:cNvPr id="74" name="图片 73">
            <a:extLst>
              <a:ext uri="{FF2B5EF4-FFF2-40B4-BE49-F238E27FC236}">
                <a16:creationId xmlns:a16="http://schemas.microsoft.com/office/drawing/2014/main" id="{E0BA36C8-00DC-4859-F6A1-D3796D40EA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4467" y="3108419"/>
            <a:ext cx="2247446" cy="2616207"/>
          </a:xfrm>
          <a:prstGeom prst="rect">
            <a:avLst/>
          </a:prstGeom>
        </p:spPr>
      </p:pic>
      <p:sp>
        <p:nvSpPr>
          <p:cNvPr id="75" name="右箭头 74">
            <a:extLst>
              <a:ext uri="{FF2B5EF4-FFF2-40B4-BE49-F238E27FC236}">
                <a16:creationId xmlns:a16="http://schemas.microsoft.com/office/drawing/2014/main" id="{3572E026-7F85-4430-E5B6-0B38D9DC9822}"/>
              </a:ext>
            </a:extLst>
          </p:cNvPr>
          <p:cNvSpPr/>
          <p:nvPr/>
        </p:nvSpPr>
        <p:spPr>
          <a:xfrm>
            <a:off x="4666876" y="4342547"/>
            <a:ext cx="442823" cy="214411"/>
          </a:xfrm>
          <a:prstGeom prst="rightArrow">
            <a:avLst/>
          </a:prstGeom>
          <a:solidFill>
            <a:srgbClr val="BF374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6" name="文本框 75">
            <a:extLst>
              <a:ext uri="{FF2B5EF4-FFF2-40B4-BE49-F238E27FC236}">
                <a16:creationId xmlns:a16="http://schemas.microsoft.com/office/drawing/2014/main" id="{996BBE8B-7A9E-7F21-B8A7-41A151291152}"/>
              </a:ext>
            </a:extLst>
          </p:cNvPr>
          <p:cNvSpPr txBox="1"/>
          <p:nvPr/>
        </p:nvSpPr>
        <p:spPr>
          <a:xfrm>
            <a:off x="1875273" y="4929363"/>
            <a:ext cx="4138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 err="1"/>
              <a:t>ctx</a:t>
            </a:r>
            <a:endParaRPr kumimoji="1"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938919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EE614F-C70B-11F5-405E-638833F89B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进程创建（四）：处理器上下文初始化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4A6762B-B4B3-85B1-6388-440F1038E7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为什么直到最后才初始化处理器上下文？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其包含的内容直到前序操作完成才确定</a:t>
            </a:r>
            <a:endParaRPr kumimoji="1" lang="en-US" altLang="zh-CN" dirty="0"/>
          </a:p>
          <a:p>
            <a:pPr lvl="2"/>
            <a:r>
              <a:rPr kumimoji="1" lang="en-US" altLang="zh-CN" dirty="0"/>
              <a:t>SP</a:t>
            </a:r>
            <a:r>
              <a:rPr kumimoji="1" lang="zh-CN" altLang="en-US" dirty="0"/>
              <a:t>：用户栈分配后才确定地址</a:t>
            </a:r>
            <a:endParaRPr kumimoji="1" lang="en-US" altLang="zh-CN" dirty="0"/>
          </a:p>
          <a:p>
            <a:pPr lvl="2"/>
            <a:r>
              <a:rPr kumimoji="1" lang="en-US" altLang="zh-CN" dirty="0"/>
              <a:t>PC</a:t>
            </a:r>
            <a:r>
              <a:rPr kumimoji="1" lang="zh-CN" altLang="en-US" dirty="0"/>
              <a:t>（保存在</a:t>
            </a:r>
            <a:r>
              <a:rPr kumimoji="1" lang="en-US" altLang="zh-CN" dirty="0"/>
              <a:t>ELR_EL1</a:t>
            </a:r>
            <a:r>
              <a:rPr kumimoji="1" lang="zh-CN" altLang="en-US" dirty="0"/>
              <a:t>）：加载</a:t>
            </a:r>
            <a:r>
              <a:rPr kumimoji="1" lang="en-US" altLang="zh-CN" dirty="0"/>
              <a:t>ELF</a:t>
            </a:r>
            <a:r>
              <a:rPr kumimoji="1" lang="zh-CN" altLang="en-US" dirty="0"/>
              <a:t>后才知道入口所在地址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大部分寄存器初始值可直接赋为</a:t>
            </a:r>
            <a:r>
              <a:rPr kumimoji="1" lang="en-US" altLang="zh-CN" dirty="0"/>
              <a:t>0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15B7F76-12C1-F054-A07F-B8A398D0FC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18</a:t>
            </a:fld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B8696A8-9811-1A54-D28A-4E8367D75CCD}"/>
              </a:ext>
            </a:extLst>
          </p:cNvPr>
          <p:cNvSpPr/>
          <p:nvPr/>
        </p:nvSpPr>
        <p:spPr>
          <a:xfrm>
            <a:off x="1837226" y="4329816"/>
            <a:ext cx="812937" cy="47269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1992F33-676D-B43E-1F6A-858A50B530A6}"/>
              </a:ext>
            </a:extLst>
          </p:cNvPr>
          <p:cNvSpPr txBox="1"/>
          <p:nvPr/>
        </p:nvSpPr>
        <p:spPr>
          <a:xfrm>
            <a:off x="1907704" y="4381499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/>
              <a:t>PCB</a:t>
            </a:r>
            <a:endParaRPr kumimoji="1" lang="zh-CN" altLang="en-US" b="1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36F0088-A580-E01E-4B4A-B0027CBD9264}"/>
              </a:ext>
            </a:extLst>
          </p:cNvPr>
          <p:cNvSpPr/>
          <p:nvPr/>
        </p:nvSpPr>
        <p:spPr>
          <a:xfrm>
            <a:off x="3175645" y="3918066"/>
            <a:ext cx="812937" cy="3201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B7A5A61-CDCB-1059-5BD6-0E61F14FDFCC}"/>
              </a:ext>
            </a:extLst>
          </p:cNvPr>
          <p:cNvSpPr txBox="1"/>
          <p:nvPr/>
        </p:nvSpPr>
        <p:spPr>
          <a:xfrm>
            <a:off x="3131508" y="3912396"/>
            <a:ext cx="9012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 err="1"/>
              <a:t>vmspace</a:t>
            </a:r>
            <a:endParaRPr kumimoji="1" lang="zh-CN" altLang="en-US" sz="14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FF2F2512-6489-8F3D-1277-81DCC62DF2F9}"/>
              </a:ext>
            </a:extLst>
          </p:cNvPr>
          <p:cNvSpPr/>
          <p:nvPr/>
        </p:nvSpPr>
        <p:spPr>
          <a:xfrm>
            <a:off x="4524215" y="3924271"/>
            <a:ext cx="276340" cy="320188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1" name="直线箭头连接符 10">
            <a:extLst>
              <a:ext uri="{FF2B5EF4-FFF2-40B4-BE49-F238E27FC236}">
                <a16:creationId xmlns:a16="http://schemas.microsoft.com/office/drawing/2014/main" id="{34C062F7-6E06-BA74-BF20-040DB6CC76E6}"/>
              </a:ext>
            </a:extLst>
          </p:cNvPr>
          <p:cNvCxnSpPr>
            <a:cxnSpLocks/>
            <a:stCxn id="8" idx="3"/>
            <a:endCxn id="10" idx="1"/>
          </p:cNvCxnSpPr>
          <p:nvPr/>
        </p:nvCxnSpPr>
        <p:spPr>
          <a:xfrm>
            <a:off x="3988582" y="4078160"/>
            <a:ext cx="535633" cy="62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BCC042ED-BB81-0E21-C286-ED64993030D2}"/>
              </a:ext>
            </a:extLst>
          </p:cNvPr>
          <p:cNvSpPr txBox="1"/>
          <p:nvPr/>
        </p:nvSpPr>
        <p:spPr>
          <a:xfrm>
            <a:off x="4330616" y="3664037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200" dirty="0"/>
              <a:t>顶级页表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72228D1E-BE2F-F934-52AD-DA2AEE0D7DC2}"/>
              </a:ext>
            </a:extLst>
          </p:cNvPr>
          <p:cNvSpPr/>
          <p:nvPr/>
        </p:nvSpPr>
        <p:spPr>
          <a:xfrm>
            <a:off x="3163356" y="4406071"/>
            <a:ext cx="812937" cy="3201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16ACDCB-2740-0DD6-C195-B6C1B6D9316B}"/>
              </a:ext>
            </a:extLst>
          </p:cNvPr>
          <p:cNvSpPr txBox="1"/>
          <p:nvPr/>
        </p:nvSpPr>
        <p:spPr>
          <a:xfrm>
            <a:off x="3275779" y="4412014"/>
            <a:ext cx="6126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/>
              <a:t>stack</a:t>
            </a:r>
            <a:endParaRPr kumimoji="1" lang="zh-CN" altLang="en-US" sz="14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D4D90C95-D28E-0F58-52A5-015ECE881232}"/>
              </a:ext>
            </a:extLst>
          </p:cNvPr>
          <p:cNvSpPr/>
          <p:nvPr/>
        </p:nvSpPr>
        <p:spPr>
          <a:xfrm>
            <a:off x="4529714" y="4415916"/>
            <a:ext cx="276340" cy="320188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6" name="直线箭头连接符 15">
            <a:extLst>
              <a:ext uri="{FF2B5EF4-FFF2-40B4-BE49-F238E27FC236}">
                <a16:creationId xmlns:a16="http://schemas.microsoft.com/office/drawing/2014/main" id="{6D470077-DCBE-4578-D3DD-0E8350455C77}"/>
              </a:ext>
            </a:extLst>
          </p:cNvPr>
          <p:cNvCxnSpPr>
            <a:cxnSpLocks/>
            <a:stCxn id="13" idx="3"/>
            <a:endCxn id="15" idx="1"/>
          </p:cNvCxnSpPr>
          <p:nvPr/>
        </p:nvCxnSpPr>
        <p:spPr>
          <a:xfrm>
            <a:off x="3976293" y="4566165"/>
            <a:ext cx="553421" cy="984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0CC7A836-C191-691A-F463-C3CFE782490B}"/>
              </a:ext>
            </a:extLst>
          </p:cNvPr>
          <p:cNvSpPr txBox="1"/>
          <p:nvPr/>
        </p:nvSpPr>
        <p:spPr>
          <a:xfrm>
            <a:off x="4761119" y="4432090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200" dirty="0"/>
              <a:t>内核栈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D5417CA3-D8FF-5DDB-3EF7-973EF69940F3}"/>
              </a:ext>
            </a:extLst>
          </p:cNvPr>
          <p:cNvSpPr/>
          <p:nvPr/>
        </p:nvSpPr>
        <p:spPr>
          <a:xfrm>
            <a:off x="3159462" y="4894339"/>
            <a:ext cx="812937" cy="3201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0" name="直线箭头连接符 19">
            <a:extLst>
              <a:ext uri="{FF2B5EF4-FFF2-40B4-BE49-F238E27FC236}">
                <a16:creationId xmlns:a16="http://schemas.microsoft.com/office/drawing/2014/main" id="{570B44C2-1B5F-7197-1862-93AC63F13F49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 flipV="1">
            <a:off x="2650163" y="4078160"/>
            <a:ext cx="525482" cy="4880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线箭头连接符 20">
            <a:extLst>
              <a:ext uri="{FF2B5EF4-FFF2-40B4-BE49-F238E27FC236}">
                <a16:creationId xmlns:a16="http://schemas.microsoft.com/office/drawing/2014/main" id="{24B572FC-4F6F-A925-742D-2669E25454C3}"/>
              </a:ext>
            </a:extLst>
          </p:cNvPr>
          <p:cNvCxnSpPr>
            <a:cxnSpLocks/>
            <a:stCxn id="6" idx="3"/>
            <a:endCxn id="13" idx="1"/>
          </p:cNvCxnSpPr>
          <p:nvPr/>
        </p:nvCxnSpPr>
        <p:spPr>
          <a:xfrm>
            <a:off x="2650163" y="4566165"/>
            <a:ext cx="513193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线箭头连接符 21">
            <a:extLst>
              <a:ext uri="{FF2B5EF4-FFF2-40B4-BE49-F238E27FC236}">
                <a16:creationId xmlns:a16="http://schemas.microsoft.com/office/drawing/2014/main" id="{2C8BECE1-44A2-3FBA-56F4-CA577D8E61DA}"/>
              </a:ext>
            </a:extLst>
          </p:cNvPr>
          <p:cNvCxnSpPr>
            <a:cxnSpLocks/>
            <a:stCxn id="6" idx="3"/>
            <a:endCxn id="18" idx="1"/>
          </p:cNvCxnSpPr>
          <p:nvPr/>
        </p:nvCxnSpPr>
        <p:spPr>
          <a:xfrm>
            <a:off x="2650163" y="4566165"/>
            <a:ext cx="509299" cy="48826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线箭头连接符 22">
            <a:extLst>
              <a:ext uri="{FF2B5EF4-FFF2-40B4-BE49-F238E27FC236}">
                <a16:creationId xmlns:a16="http://schemas.microsoft.com/office/drawing/2014/main" id="{B8107FF5-FEFE-88B0-E51E-E9B53542AB41}"/>
              </a:ext>
            </a:extLst>
          </p:cNvPr>
          <p:cNvCxnSpPr>
            <a:cxnSpLocks/>
          </p:cNvCxnSpPr>
          <p:nvPr/>
        </p:nvCxnSpPr>
        <p:spPr>
          <a:xfrm flipV="1">
            <a:off x="3976292" y="5064015"/>
            <a:ext cx="547923" cy="570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线箭头连接符 24">
            <a:extLst>
              <a:ext uri="{FF2B5EF4-FFF2-40B4-BE49-F238E27FC236}">
                <a16:creationId xmlns:a16="http://schemas.microsoft.com/office/drawing/2014/main" id="{B14F203D-3C16-F344-8E9A-479C627C1C5B}"/>
              </a:ext>
            </a:extLst>
          </p:cNvPr>
          <p:cNvCxnSpPr>
            <a:cxnSpLocks/>
            <a:stCxn id="10" idx="3"/>
          </p:cNvCxnSpPr>
          <p:nvPr/>
        </p:nvCxnSpPr>
        <p:spPr>
          <a:xfrm flipV="1">
            <a:off x="4800555" y="3854054"/>
            <a:ext cx="408288" cy="23031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>
            <a:extLst>
              <a:ext uri="{FF2B5EF4-FFF2-40B4-BE49-F238E27FC236}">
                <a16:creationId xmlns:a16="http://schemas.microsoft.com/office/drawing/2014/main" id="{975B8AE5-D356-B097-788D-F79487820908}"/>
              </a:ext>
            </a:extLst>
          </p:cNvPr>
          <p:cNvSpPr txBox="1"/>
          <p:nvPr/>
        </p:nvSpPr>
        <p:spPr>
          <a:xfrm>
            <a:off x="5128439" y="3607297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…</a:t>
            </a:r>
            <a:endParaRPr kumimoji="1" lang="zh-CN" altLang="en-US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70CAE8C2-0627-437B-76F3-08AAC45E9824}"/>
              </a:ext>
            </a:extLst>
          </p:cNvPr>
          <p:cNvSpPr/>
          <p:nvPr/>
        </p:nvSpPr>
        <p:spPr>
          <a:xfrm>
            <a:off x="5653810" y="3717955"/>
            <a:ext cx="408287" cy="419634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8" name="直线箭头连接符 27">
            <a:extLst>
              <a:ext uri="{FF2B5EF4-FFF2-40B4-BE49-F238E27FC236}">
                <a16:creationId xmlns:a16="http://schemas.microsoft.com/office/drawing/2014/main" id="{548EAE88-E077-9B8E-EDFD-217F0FBC6B14}"/>
              </a:ext>
            </a:extLst>
          </p:cNvPr>
          <p:cNvCxnSpPr>
            <a:cxnSpLocks/>
            <a:endCxn id="27" idx="1"/>
          </p:cNvCxnSpPr>
          <p:nvPr/>
        </p:nvCxnSpPr>
        <p:spPr>
          <a:xfrm>
            <a:off x="5463302" y="3867433"/>
            <a:ext cx="190508" cy="6033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矩形 28">
            <a:extLst>
              <a:ext uri="{FF2B5EF4-FFF2-40B4-BE49-F238E27FC236}">
                <a16:creationId xmlns:a16="http://schemas.microsoft.com/office/drawing/2014/main" id="{AF489765-6EA3-178D-D930-C647E74A4A7B}"/>
              </a:ext>
            </a:extLst>
          </p:cNvPr>
          <p:cNvSpPr/>
          <p:nvPr/>
        </p:nvSpPr>
        <p:spPr>
          <a:xfrm>
            <a:off x="5653809" y="3717955"/>
            <a:ext cx="408287" cy="223081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FF8DE040-398D-2A38-A35F-AF5B14ED612A}"/>
              </a:ext>
            </a:extLst>
          </p:cNvPr>
          <p:cNvSpPr txBox="1"/>
          <p:nvPr/>
        </p:nvSpPr>
        <p:spPr>
          <a:xfrm>
            <a:off x="5619373" y="3894447"/>
            <a:ext cx="492443" cy="2736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200" b="1" dirty="0">
                <a:solidFill>
                  <a:schemeClr val="bg1"/>
                </a:solidFill>
              </a:rPr>
              <a:t>代码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A736EB90-48BF-8F8E-6283-8AC358ADDB01}"/>
              </a:ext>
            </a:extLst>
          </p:cNvPr>
          <p:cNvSpPr txBox="1"/>
          <p:nvPr/>
        </p:nvSpPr>
        <p:spPr>
          <a:xfrm>
            <a:off x="5615648" y="3690254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200" b="1" dirty="0">
                <a:solidFill>
                  <a:schemeClr val="bg1"/>
                </a:solidFill>
              </a:rPr>
              <a:t>数据</a:t>
            </a:r>
          </a:p>
        </p:txBody>
      </p:sp>
      <p:cxnSp>
        <p:nvCxnSpPr>
          <p:cNvPr id="32" name="直线箭头连接符 31">
            <a:extLst>
              <a:ext uri="{FF2B5EF4-FFF2-40B4-BE49-F238E27FC236}">
                <a16:creationId xmlns:a16="http://schemas.microsoft.com/office/drawing/2014/main" id="{D74A44D0-513E-7E0D-E3B2-D1365AC11759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4800555" y="4084365"/>
            <a:ext cx="408288" cy="15388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>
            <a:extLst>
              <a:ext uri="{FF2B5EF4-FFF2-40B4-BE49-F238E27FC236}">
                <a16:creationId xmlns:a16="http://schemas.microsoft.com/office/drawing/2014/main" id="{6549EA5C-D3C0-8E92-DEB0-DCD5BFE29810}"/>
              </a:ext>
            </a:extLst>
          </p:cNvPr>
          <p:cNvSpPr txBox="1"/>
          <p:nvPr/>
        </p:nvSpPr>
        <p:spPr>
          <a:xfrm>
            <a:off x="5138689" y="4013858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…</a:t>
            </a:r>
            <a:endParaRPr kumimoji="1" lang="zh-CN" altLang="en-US" dirty="0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32E29A5C-2014-2D2C-C4BB-79DAC83045DD}"/>
              </a:ext>
            </a:extLst>
          </p:cNvPr>
          <p:cNvSpPr/>
          <p:nvPr/>
        </p:nvSpPr>
        <p:spPr>
          <a:xfrm>
            <a:off x="5724158" y="4255822"/>
            <a:ext cx="276340" cy="320188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5" name="直线箭头连接符 34">
            <a:extLst>
              <a:ext uri="{FF2B5EF4-FFF2-40B4-BE49-F238E27FC236}">
                <a16:creationId xmlns:a16="http://schemas.microsoft.com/office/drawing/2014/main" id="{15276743-C650-A3F3-3D36-781D4BDC0784}"/>
              </a:ext>
            </a:extLst>
          </p:cNvPr>
          <p:cNvCxnSpPr>
            <a:cxnSpLocks/>
            <a:endCxn id="34" idx="1"/>
          </p:cNvCxnSpPr>
          <p:nvPr/>
        </p:nvCxnSpPr>
        <p:spPr>
          <a:xfrm>
            <a:off x="5463302" y="4287067"/>
            <a:ext cx="260856" cy="12884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>
            <a:extLst>
              <a:ext uri="{FF2B5EF4-FFF2-40B4-BE49-F238E27FC236}">
                <a16:creationId xmlns:a16="http://schemas.microsoft.com/office/drawing/2014/main" id="{373894F2-49E5-8DC5-8743-D48888FA3FE0}"/>
              </a:ext>
            </a:extLst>
          </p:cNvPr>
          <p:cNvSpPr txBox="1"/>
          <p:nvPr/>
        </p:nvSpPr>
        <p:spPr>
          <a:xfrm>
            <a:off x="5956161" y="4285766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200" dirty="0"/>
              <a:t>用户栈</a:t>
            </a: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DA84AC72-73C2-2F26-D8A5-6D7F800AFBE8}"/>
              </a:ext>
            </a:extLst>
          </p:cNvPr>
          <p:cNvSpPr/>
          <p:nvPr/>
        </p:nvSpPr>
        <p:spPr>
          <a:xfrm>
            <a:off x="4524215" y="4915679"/>
            <a:ext cx="672984" cy="730443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438485CA-9003-1696-025B-A3148A7C8C16}"/>
              </a:ext>
            </a:extLst>
          </p:cNvPr>
          <p:cNvSpPr/>
          <p:nvPr/>
        </p:nvSpPr>
        <p:spPr>
          <a:xfrm>
            <a:off x="4526724" y="4920192"/>
            <a:ext cx="672984" cy="184945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21A8407B-1CA6-EDF9-F5B7-29C46EFE2824}"/>
              </a:ext>
            </a:extLst>
          </p:cNvPr>
          <p:cNvSpPr/>
          <p:nvPr/>
        </p:nvSpPr>
        <p:spPr>
          <a:xfrm>
            <a:off x="4526724" y="5103628"/>
            <a:ext cx="672984" cy="184945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3CECADF3-F0BE-F6C6-7D20-7220FBCB9E87}"/>
              </a:ext>
            </a:extLst>
          </p:cNvPr>
          <p:cNvSpPr/>
          <p:nvPr/>
        </p:nvSpPr>
        <p:spPr>
          <a:xfrm>
            <a:off x="4524215" y="5284741"/>
            <a:ext cx="672984" cy="184945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45BF4942-F8C7-0928-C1C8-C3752636BE5C}"/>
              </a:ext>
            </a:extLst>
          </p:cNvPr>
          <p:cNvSpPr/>
          <p:nvPr/>
        </p:nvSpPr>
        <p:spPr>
          <a:xfrm>
            <a:off x="4524215" y="5469142"/>
            <a:ext cx="672984" cy="184945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83B2BBA8-BE47-470D-320B-EF2A4829435B}"/>
              </a:ext>
            </a:extLst>
          </p:cNvPr>
          <p:cNvSpPr txBox="1"/>
          <p:nvPr/>
        </p:nvSpPr>
        <p:spPr>
          <a:xfrm>
            <a:off x="4441579" y="5043213"/>
            <a:ext cx="8595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b="1" dirty="0">
                <a:solidFill>
                  <a:schemeClr val="bg1"/>
                </a:solidFill>
              </a:rPr>
              <a:t>ELR_EL1</a:t>
            </a:r>
            <a:endParaRPr kumimoji="1" lang="zh-CN" altLang="en-US" sz="1200" b="1" dirty="0">
              <a:solidFill>
                <a:schemeClr val="bg1"/>
              </a:solidFill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AC462D74-FDAD-3B45-6FA8-FC26EF865A12}"/>
              </a:ext>
            </a:extLst>
          </p:cNvPr>
          <p:cNvSpPr txBox="1"/>
          <p:nvPr/>
        </p:nvSpPr>
        <p:spPr>
          <a:xfrm>
            <a:off x="4676420" y="5229494"/>
            <a:ext cx="3898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b="1" dirty="0">
                <a:solidFill>
                  <a:schemeClr val="bg1"/>
                </a:solidFill>
              </a:rPr>
              <a:t>SP</a:t>
            </a:r>
            <a:endParaRPr kumimoji="1" lang="zh-CN" altLang="en-US" sz="1200" b="1" dirty="0">
              <a:solidFill>
                <a:schemeClr val="bg1"/>
              </a:solidFill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43DC4E9D-0A94-EFE0-AE39-15E0F666EB7D}"/>
              </a:ext>
            </a:extLst>
          </p:cNvPr>
          <p:cNvSpPr txBox="1"/>
          <p:nvPr/>
        </p:nvSpPr>
        <p:spPr>
          <a:xfrm>
            <a:off x="4702068" y="5387549"/>
            <a:ext cx="3385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b="1" dirty="0">
                <a:solidFill>
                  <a:schemeClr val="bg1"/>
                </a:solidFill>
              </a:rPr>
              <a:t>…</a:t>
            </a:r>
            <a:endParaRPr kumimoji="1" lang="zh-CN" altLang="en-US" sz="1200" b="1" dirty="0">
              <a:solidFill>
                <a:schemeClr val="bg1"/>
              </a:solidFill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2A946267-DC31-B261-FC6E-A14D485ED9CE}"/>
              </a:ext>
            </a:extLst>
          </p:cNvPr>
          <p:cNvSpPr txBox="1"/>
          <p:nvPr/>
        </p:nvSpPr>
        <p:spPr>
          <a:xfrm>
            <a:off x="4708263" y="4820409"/>
            <a:ext cx="3385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b="1" dirty="0">
                <a:solidFill>
                  <a:schemeClr val="bg1"/>
                </a:solidFill>
              </a:rPr>
              <a:t>…</a:t>
            </a:r>
            <a:endParaRPr kumimoji="1" lang="zh-CN" altLang="en-US" sz="1200" b="1" dirty="0">
              <a:solidFill>
                <a:schemeClr val="bg1"/>
              </a:solidFill>
            </a:endParaRPr>
          </a:p>
        </p:txBody>
      </p:sp>
      <p:cxnSp>
        <p:nvCxnSpPr>
          <p:cNvPr id="47" name="曲线连接符 46">
            <a:extLst>
              <a:ext uri="{FF2B5EF4-FFF2-40B4-BE49-F238E27FC236}">
                <a16:creationId xmlns:a16="http://schemas.microsoft.com/office/drawing/2014/main" id="{412A88D0-335D-57C3-B82F-DE4B3843AF3D}"/>
              </a:ext>
            </a:extLst>
          </p:cNvPr>
          <p:cNvCxnSpPr>
            <a:cxnSpLocks/>
            <a:stCxn id="39" idx="3"/>
          </p:cNvCxnSpPr>
          <p:nvPr/>
        </p:nvCxnSpPr>
        <p:spPr>
          <a:xfrm flipV="1">
            <a:off x="5199708" y="4058222"/>
            <a:ext cx="862388" cy="1137879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曲线连接符 49">
            <a:extLst>
              <a:ext uri="{FF2B5EF4-FFF2-40B4-BE49-F238E27FC236}">
                <a16:creationId xmlns:a16="http://schemas.microsoft.com/office/drawing/2014/main" id="{D9958D3D-7054-3BC9-6042-347BDF44C018}"/>
              </a:ext>
            </a:extLst>
          </p:cNvPr>
          <p:cNvCxnSpPr>
            <a:cxnSpLocks/>
            <a:stCxn id="40" idx="3"/>
          </p:cNvCxnSpPr>
          <p:nvPr/>
        </p:nvCxnSpPr>
        <p:spPr>
          <a:xfrm flipV="1">
            <a:off x="5197199" y="4562765"/>
            <a:ext cx="799263" cy="814449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文本框 55">
            <a:extLst>
              <a:ext uri="{FF2B5EF4-FFF2-40B4-BE49-F238E27FC236}">
                <a16:creationId xmlns:a16="http://schemas.microsoft.com/office/drawing/2014/main" id="{A9DCED03-99C1-557B-6516-01F64298DCE1}"/>
              </a:ext>
            </a:extLst>
          </p:cNvPr>
          <p:cNvSpPr txBox="1"/>
          <p:nvPr/>
        </p:nvSpPr>
        <p:spPr>
          <a:xfrm>
            <a:off x="3377109" y="4894076"/>
            <a:ext cx="4138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 err="1"/>
              <a:t>ctx</a:t>
            </a:r>
            <a:endParaRPr kumimoji="1"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1247799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>
            <a:extLst>
              <a:ext uri="{FF2B5EF4-FFF2-40B4-BE49-F238E27FC236}">
                <a16:creationId xmlns:a16="http://schemas.microsoft.com/office/drawing/2014/main" id="{C51B2DCD-8996-FA4C-80E8-A48F5CCBD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进程的退出与等待</a:t>
            </a:r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29B3499C-4859-CD46-B312-DD12513189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E5A237D-0FFB-AA49-846C-7808AA4C6B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pPr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11429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CEFE45-5974-136C-A748-C6A699CA8D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回顾：分时复用有限的</a:t>
            </a:r>
            <a:r>
              <a:rPr kumimoji="1" lang="en-US" altLang="zh-CN" dirty="0"/>
              <a:t>CPU</a:t>
            </a:r>
            <a:r>
              <a:rPr kumimoji="1" lang="zh-CN" altLang="en-US" dirty="0"/>
              <a:t>资源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B2368C8-A5E5-D252-D0E2-94F43C35AA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分时复用</a:t>
            </a:r>
            <a:r>
              <a:rPr lang="en-US" altLang="zh-CN" sz="2000" dirty="0">
                <a:latin typeface="Consolas" panose="020B0609020204030204" pitchFamily="49" charset="0"/>
                <a:cs typeface="Consolas" panose="020B0609020204030204" pitchFamily="49" charset="0"/>
              </a:rPr>
              <a:t>CPU</a:t>
            </a:r>
          </a:p>
          <a:p>
            <a:pPr lvl="1">
              <a:lnSpc>
                <a:spcPct val="150000"/>
              </a:lnSpc>
            </a:pPr>
            <a:r>
              <a:rPr lang="zh-CN" alt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让多个应用程序</a:t>
            </a:r>
            <a:r>
              <a:rPr lang="zh-CN" altLang="en-US" sz="1800" b="1" dirty="0">
                <a:latin typeface="Consolas" panose="020B0609020204030204" pitchFamily="49" charset="0"/>
                <a:cs typeface="Consolas" panose="020B0609020204030204" pitchFamily="49" charset="0"/>
              </a:rPr>
              <a:t>轮流</a:t>
            </a:r>
            <a:r>
              <a:rPr lang="zh-CN" alt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使用处理器核心</a:t>
            </a:r>
            <a:endParaRPr lang="en-US" altLang="zh-CN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>
              <a:lnSpc>
                <a:spcPct val="150000"/>
              </a:lnSpc>
            </a:pPr>
            <a:r>
              <a:rPr lang="zh-CN" alt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何时切换：</a:t>
            </a:r>
            <a:r>
              <a:rPr lang="zh-CN" altLang="en-US" sz="1800" b="1" dirty="0">
                <a:latin typeface="Consolas" panose="020B0609020204030204" pitchFamily="49" charset="0"/>
                <a:cs typeface="Consolas" panose="020B0609020204030204" pitchFamily="49" charset="0"/>
              </a:rPr>
              <a:t>操作系统</a:t>
            </a:r>
            <a:r>
              <a:rPr lang="zh-CN" alt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决定</a:t>
            </a:r>
            <a:endParaRPr lang="en-US" altLang="zh-CN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2">
              <a:lnSpc>
                <a:spcPct val="150000"/>
              </a:lnSpc>
            </a:pPr>
            <a:r>
              <a:rPr lang="zh-CN" alt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运行时间片（例如</a:t>
            </a:r>
            <a:r>
              <a:rPr lang="en-US" altLang="zh-CN" sz="1400" dirty="0">
                <a:latin typeface="Consolas" panose="020B0609020204030204" pitchFamily="49" charset="0"/>
                <a:cs typeface="Consolas" panose="020B0609020204030204" pitchFamily="49" charset="0"/>
              </a:rPr>
              <a:t>100ms</a:t>
            </a:r>
            <a:r>
              <a:rPr lang="zh-CN" alt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）</a:t>
            </a:r>
            <a:endParaRPr lang="en-US" altLang="zh-CN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>
              <a:lnSpc>
                <a:spcPct val="150000"/>
              </a:lnSpc>
            </a:pPr>
            <a:r>
              <a:rPr lang="zh-CN" alt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高频切换：看起来是多个应用“同时”执行</a:t>
            </a:r>
            <a:endParaRPr lang="en-US" altLang="zh-CN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>
              <a:lnSpc>
                <a:spcPct val="150000"/>
              </a:lnSpc>
            </a:pPr>
            <a:endParaRPr lang="en-US" altLang="zh-CN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>
              <a:lnSpc>
                <a:spcPct val="150000"/>
              </a:lnSpc>
            </a:pPr>
            <a:endParaRPr kumimoji="1" lang="zh-CN" altLang="en-US" sz="18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9D9F249-869C-7C75-0FB5-5E6A11E6B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2</a:t>
            </a:fld>
            <a:endParaRPr lang="zh-CN" altLang="en-US"/>
          </a:p>
        </p:txBody>
      </p:sp>
      <p:sp>
        <p:nvSpPr>
          <p:cNvPr id="5" name="圆角矩形 4">
            <a:extLst>
              <a:ext uri="{FF2B5EF4-FFF2-40B4-BE49-F238E27FC236}">
                <a16:creationId xmlns:a16="http://schemas.microsoft.com/office/drawing/2014/main" id="{5E962CFA-240F-4923-809B-731CBF470855}"/>
              </a:ext>
            </a:extLst>
          </p:cNvPr>
          <p:cNvSpPr/>
          <p:nvPr/>
        </p:nvSpPr>
        <p:spPr>
          <a:xfrm>
            <a:off x="6196730" y="2773559"/>
            <a:ext cx="360040" cy="36004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圆角矩形 5">
            <a:extLst>
              <a:ext uri="{FF2B5EF4-FFF2-40B4-BE49-F238E27FC236}">
                <a16:creationId xmlns:a16="http://schemas.microsoft.com/office/drawing/2014/main" id="{3DFA8747-5D89-9FB7-580F-9E6F8414D379}"/>
              </a:ext>
            </a:extLst>
          </p:cNvPr>
          <p:cNvSpPr/>
          <p:nvPr/>
        </p:nvSpPr>
        <p:spPr>
          <a:xfrm>
            <a:off x="6916810" y="2773559"/>
            <a:ext cx="360040" cy="36004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圆角矩形 6">
            <a:extLst>
              <a:ext uri="{FF2B5EF4-FFF2-40B4-BE49-F238E27FC236}">
                <a16:creationId xmlns:a16="http://schemas.microsoft.com/office/drawing/2014/main" id="{3E437224-80E1-DC7A-AD03-FD44306CF2FA}"/>
              </a:ext>
            </a:extLst>
          </p:cNvPr>
          <p:cNvSpPr/>
          <p:nvPr/>
        </p:nvSpPr>
        <p:spPr>
          <a:xfrm>
            <a:off x="7636890" y="2773559"/>
            <a:ext cx="360040" cy="36004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FE34DDE3-F2A6-3E0B-84D0-F1E1A86E997D}"/>
              </a:ext>
            </a:extLst>
          </p:cNvPr>
          <p:cNvSpPr/>
          <p:nvPr/>
        </p:nvSpPr>
        <p:spPr>
          <a:xfrm>
            <a:off x="8356970" y="2773559"/>
            <a:ext cx="360040" cy="36004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圆角矩形 8">
            <a:extLst>
              <a:ext uri="{FF2B5EF4-FFF2-40B4-BE49-F238E27FC236}">
                <a16:creationId xmlns:a16="http://schemas.microsoft.com/office/drawing/2014/main" id="{FEF592E9-FBDB-30FB-30DA-20D50BF19EC9}"/>
              </a:ext>
            </a:extLst>
          </p:cNvPr>
          <p:cNvSpPr/>
          <p:nvPr/>
        </p:nvSpPr>
        <p:spPr>
          <a:xfrm>
            <a:off x="6196730" y="2413519"/>
            <a:ext cx="360040" cy="28803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2AEF6FA-E904-7619-F854-FC1407A45C7A}"/>
              </a:ext>
            </a:extLst>
          </p:cNvPr>
          <p:cNvSpPr txBox="1"/>
          <p:nvPr/>
        </p:nvSpPr>
        <p:spPr>
          <a:xfrm>
            <a:off x="6053301" y="3133599"/>
            <a:ext cx="6527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/>
              <a:t>Core-0</a:t>
            </a:r>
            <a:endParaRPr kumimoji="1" lang="zh-CN" altLang="en-US" sz="1200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46CFC2B-DD3F-D0B1-C736-397D72748732}"/>
              </a:ext>
            </a:extLst>
          </p:cNvPr>
          <p:cNvSpPr txBox="1"/>
          <p:nvPr/>
        </p:nvSpPr>
        <p:spPr>
          <a:xfrm>
            <a:off x="6770458" y="3133599"/>
            <a:ext cx="6527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/>
              <a:t>Core-1</a:t>
            </a:r>
            <a:endParaRPr kumimoji="1" lang="zh-CN" altLang="en-US" sz="1200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D2154DD7-F0A2-617A-8A00-1A5973072538}"/>
              </a:ext>
            </a:extLst>
          </p:cNvPr>
          <p:cNvSpPr txBox="1"/>
          <p:nvPr/>
        </p:nvSpPr>
        <p:spPr>
          <a:xfrm>
            <a:off x="7490538" y="3133599"/>
            <a:ext cx="6527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/>
              <a:t>Core-2</a:t>
            </a:r>
            <a:endParaRPr kumimoji="1" lang="zh-CN" altLang="en-US" sz="1200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A571A48D-3F79-FDD3-1972-09933164AFEC}"/>
              </a:ext>
            </a:extLst>
          </p:cNvPr>
          <p:cNvSpPr txBox="1"/>
          <p:nvPr/>
        </p:nvSpPr>
        <p:spPr>
          <a:xfrm>
            <a:off x="8210618" y="3133599"/>
            <a:ext cx="6527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/>
              <a:t>Core-3</a:t>
            </a:r>
            <a:endParaRPr kumimoji="1" lang="zh-CN" altLang="en-US" sz="1200" dirty="0"/>
          </a:p>
        </p:txBody>
      </p:sp>
      <p:sp>
        <p:nvSpPr>
          <p:cNvPr id="16" name="圆角矩形 15">
            <a:extLst>
              <a:ext uri="{FF2B5EF4-FFF2-40B4-BE49-F238E27FC236}">
                <a16:creationId xmlns:a16="http://schemas.microsoft.com/office/drawing/2014/main" id="{976ECAA9-76C5-3336-666B-8C06EF357415}"/>
              </a:ext>
            </a:extLst>
          </p:cNvPr>
          <p:cNvSpPr/>
          <p:nvPr/>
        </p:nvSpPr>
        <p:spPr>
          <a:xfrm>
            <a:off x="6196730" y="2053479"/>
            <a:ext cx="360040" cy="28803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圆角矩形 16">
            <a:extLst>
              <a:ext uri="{FF2B5EF4-FFF2-40B4-BE49-F238E27FC236}">
                <a16:creationId xmlns:a16="http://schemas.microsoft.com/office/drawing/2014/main" id="{4BC71BF8-43B2-1729-7A4E-95B7D189B2D0}"/>
              </a:ext>
            </a:extLst>
          </p:cNvPr>
          <p:cNvSpPr/>
          <p:nvPr/>
        </p:nvSpPr>
        <p:spPr>
          <a:xfrm>
            <a:off x="6916810" y="2413519"/>
            <a:ext cx="360040" cy="28803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圆角矩形 17">
            <a:extLst>
              <a:ext uri="{FF2B5EF4-FFF2-40B4-BE49-F238E27FC236}">
                <a16:creationId xmlns:a16="http://schemas.microsoft.com/office/drawing/2014/main" id="{D652770B-93C2-8F45-67E0-62CD3CE3D173}"/>
              </a:ext>
            </a:extLst>
          </p:cNvPr>
          <p:cNvSpPr/>
          <p:nvPr/>
        </p:nvSpPr>
        <p:spPr>
          <a:xfrm>
            <a:off x="6916810" y="2053479"/>
            <a:ext cx="360040" cy="28803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圆角矩形 18">
            <a:extLst>
              <a:ext uri="{FF2B5EF4-FFF2-40B4-BE49-F238E27FC236}">
                <a16:creationId xmlns:a16="http://schemas.microsoft.com/office/drawing/2014/main" id="{A682CB77-464A-A80B-412E-5517D8560D2C}"/>
              </a:ext>
            </a:extLst>
          </p:cNvPr>
          <p:cNvSpPr/>
          <p:nvPr/>
        </p:nvSpPr>
        <p:spPr>
          <a:xfrm>
            <a:off x="6916810" y="1693439"/>
            <a:ext cx="360040" cy="28803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DDA13032-E846-94DF-6160-49F78648BBB3}"/>
              </a:ext>
            </a:extLst>
          </p:cNvPr>
          <p:cNvSpPr txBox="1"/>
          <p:nvPr/>
        </p:nvSpPr>
        <p:spPr>
          <a:xfrm>
            <a:off x="6156177" y="2068092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000" dirty="0"/>
              <a:t>应用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3B24A601-0F1A-36FC-7423-3BDC80483F13}"/>
              </a:ext>
            </a:extLst>
          </p:cNvPr>
          <p:cNvSpPr txBox="1"/>
          <p:nvPr/>
        </p:nvSpPr>
        <p:spPr>
          <a:xfrm>
            <a:off x="6156177" y="2437409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000" dirty="0"/>
              <a:t>应用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613C8C81-5C1B-CA84-B826-7AE21BFBAE73}"/>
              </a:ext>
            </a:extLst>
          </p:cNvPr>
          <p:cNvSpPr txBox="1"/>
          <p:nvPr/>
        </p:nvSpPr>
        <p:spPr>
          <a:xfrm>
            <a:off x="6876256" y="2079099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000" dirty="0"/>
              <a:t>应用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886C1C96-868B-E4D2-1D50-9F033B329A3B}"/>
              </a:ext>
            </a:extLst>
          </p:cNvPr>
          <p:cNvSpPr txBox="1"/>
          <p:nvPr/>
        </p:nvSpPr>
        <p:spPr>
          <a:xfrm>
            <a:off x="6876256" y="2428132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000" dirty="0"/>
              <a:t>应用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4612C0E8-A528-5F95-E665-16770C440C50}"/>
              </a:ext>
            </a:extLst>
          </p:cNvPr>
          <p:cNvSpPr txBox="1"/>
          <p:nvPr/>
        </p:nvSpPr>
        <p:spPr>
          <a:xfrm>
            <a:off x="6876256" y="1705372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000" dirty="0"/>
              <a:t>应用</a:t>
            </a:r>
          </a:p>
        </p:txBody>
      </p:sp>
      <p:sp>
        <p:nvSpPr>
          <p:cNvPr id="25" name="圆角矩形 24">
            <a:extLst>
              <a:ext uri="{FF2B5EF4-FFF2-40B4-BE49-F238E27FC236}">
                <a16:creationId xmlns:a16="http://schemas.microsoft.com/office/drawing/2014/main" id="{817C3CCE-7A28-9F89-5C54-4AEA62DC0063}"/>
              </a:ext>
            </a:extLst>
          </p:cNvPr>
          <p:cNvSpPr/>
          <p:nvPr/>
        </p:nvSpPr>
        <p:spPr>
          <a:xfrm>
            <a:off x="7636888" y="2413519"/>
            <a:ext cx="360040" cy="28803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" name="圆角矩形 25">
            <a:extLst>
              <a:ext uri="{FF2B5EF4-FFF2-40B4-BE49-F238E27FC236}">
                <a16:creationId xmlns:a16="http://schemas.microsoft.com/office/drawing/2014/main" id="{BD300A0D-64D5-BB2C-F53B-BCA2DD58C561}"/>
              </a:ext>
            </a:extLst>
          </p:cNvPr>
          <p:cNvSpPr/>
          <p:nvPr/>
        </p:nvSpPr>
        <p:spPr>
          <a:xfrm>
            <a:off x="7636888" y="2053479"/>
            <a:ext cx="360040" cy="28803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74999FDC-8F27-767F-A8E2-69BE7F15708B}"/>
              </a:ext>
            </a:extLst>
          </p:cNvPr>
          <p:cNvSpPr txBox="1"/>
          <p:nvPr/>
        </p:nvSpPr>
        <p:spPr>
          <a:xfrm>
            <a:off x="7596335" y="2068092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000" dirty="0"/>
              <a:t>应用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9F29D23F-4FA1-7C9E-CCF9-7A3CED04009D}"/>
              </a:ext>
            </a:extLst>
          </p:cNvPr>
          <p:cNvSpPr txBox="1"/>
          <p:nvPr/>
        </p:nvSpPr>
        <p:spPr>
          <a:xfrm>
            <a:off x="7596335" y="2437409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000" dirty="0"/>
              <a:t>应用</a:t>
            </a:r>
          </a:p>
        </p:txBody>
      </p:sp>
      <p:sp>
        <p:nvSpPr>
          <p:cNvPr id="29" name="圆角矩形 28">
            <a:extLst>
              <a:ext uri="{FF2B5EF4-FFF2-40B4-BE49-F238E27FC236}">
                <a16:creationId xmlns:a16="http://schemas.microsoft.com/office/drawing/2014/main" id="{43EE09F3-F8CF-9003-BD12-21C1DB974A14}"/>
              </a:ext>
            </a:extLst>
          </p:cNvPr>
          <p:cNvSpPr/>
          <p:nvPr/>
        </p:nvSpPr>
        <p:spPr>
          <a:xfrm>
            <a:off x="8362526" y="2413519"/>
            <a:ext cx="360040" cy="28803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圆角矩形 29">
            <a:extLst>
              <a:ext uri="{FF2B5EF4-FFF2-40B4-BE49-F238E27FC236}">
                <a16:creationId xmlns:a16="http://schemas.microsoft.com/office/drawing/2014/main" id="{0A60856E-8D09-5392-04FD-EF29597393A2}"/>
              </a:ext>
            </a:extLst>
          </p:cNvPr>
          <p:cNvSpPr/>
          <p:nvPr/>
        </p:nvSpPr>
        <p:spPr>
          <a:xfrm>
            <a:off x="8362526" y="2053479"/>
            <a:ext cx="360040" cy="28803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3E2E557E-1C0D-17B0-451A-C0B28192E1B6}"/>
              </a:ext>
            </a:extLst>
          </p:cNvPr>
          <p:cNvSpPr txBox="1"/>
          <p:nvPr/>
        </p:nvSpPr>
        <p:spPr>
          <a:xfrm>
            <a:off x="8321973" y="2068092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000" dirty="0"/>
              <a:t>应用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4F29D451-D676-1125-E6E8-7A29332BD3AD}"/>
              </a:ext>
            </a:extLst>
          </p:cNvPr>
          <p:cNvSpPr txBox="1"/>
          <p:nvPr/>
        </p:nvSpPr>
        <p:spPr>
          <a:xfrm>
            <a:off x="8321973" y="2437409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000" dirty="0"/>
              <a:t>应用</a:t>
            </a:r>
          </a:p>
        </p:txBody>
      </p:sp>
    </p:spTree>
    <p:extLst>
      <p:ext uri="{BB962C8B-B14F-4D97-AF65-F5344CB8AC3E}">
        <p14:creationId xmlns:p14="http://schemas.microsoft.com/office/powerpoint/2010/main" val="32237873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1AF8D7-6042-E786-25B1-B263587D3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回顾：从程序员视角如何使用进程？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FF82115-551B-FAA4-C50D-60BC20FBB2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以</a:t>
            </a:r>
            <a:r>
              <a:rPr kumimoji="1" lang="en-US" altLang="zh-CN" dirty="0"/>
              <a:t>shell</a:t>
            </a:r>
            <a:r>
              <a:rPr kumimoji="1" lang="zh-CN" altLang="en-US" dirty="0"/>
              <a:t>为例：一个不断循环接收命令的程序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当</a:t>
            </a:r>
            <a:r>
              <a:rPr kumimoji="1" lang="en-US" altLang="zh-CN" dirty="0"/>
              <a:t>ls</a:t>
            </a:r>
            <a:r>
              <a:rPr kumimoji="1" lang="zh-CN" altLang="en-US" dirty="0"/>
              <a:t>执行结束后，进程也就失去了存在的意义</a:t>
            </a:r>
            <a:endParaRPr kumimoji="1" lang="en-US" altLang="zh-CN" dirty="0"/>
          </a:p>
          <a:p>
            <a:pPr lvl="2"/>
            <a:r>
              <a:rPr kumimoji="1" lang="zh-CN" altLang="en-US" dirty="0"/>
              <a:t>需要一个系统调用使进程</a:t>
            </a:r>
            <a:r>
              <a:rPr kumimoji="1" lang="zh-CN" altLang="en-US" b="1" dirty="0"/>
              <a:t>显式</a:t>
            </a:r>
            <a:r>
              <a:rPr kumimoji="1" lang="zh-CN" altLang="en-US" dirty="0"/>
              <a:t>退出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14E5220-CFDF-3270-048E-E6F858C07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20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C89CA09-FC0B-5A54-319C-ECC04DDD74E1}"/>
              </a:ext>
            </a:extLst>
          </p:cNvPr>
          <p:cNvSpPr txBox="1"/>
          <p:nvPr/>
        </p:nvSpPr>
        <p:spPr>
          <a:xfrm>
            <a:off x="567605" y="2934762"/>
            <a:ext cx="5400600" cy="230832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kumimoji="1" lang="zh-CN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1"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(true) {</a:t>
            </a:r>
            <a:br>
              <a:rPr kumimoji="1"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1"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char *buffer = </a:t>
            </a:r>
            <a:r>
              <a:rPr kumimoji="1" lang="en-US" altLang="zh-CN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read_from_user</a:t>
            </a:r>
            <a:r>
              <a:rPr kumimoji="1"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r>
              <a:rPr kumimoji="1"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if (</a:t>
            </a:r>
            <a:r>
              <a:rPr kumimoji="1" lang="en-US" altLang="zh-CN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strcmp</a:t>
            </a:r>
            <a:r>
              <a:rPr kumimoji="1"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(buffer, “/bin/ls”) == 0) {</a:t>
            </a:r>
          </a:p>
          <a:p>
            <a:r>
              <a:rPr kumimoji="1"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int id = </a:t>
            </a:r>
            <a:r>
              <a:rPr kumimoji="1" lang="en-US" altLang="zh-CN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process_create</a:t>
            </a:r>
            <a:r>
              <a:rPr kumimoji="1"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(“/bin/ls”);</a:t>
            </a:r>
          </a:p>
          <a:p>
            <a:r>
              <a:rPr kumimoji="1"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1" lang="en-US" altLang="zh-CN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process_waitpid</a:t>
            </a:r>
            <a:r>
              <a:rPr kumimoji="1"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(id);</a:t>
            </a:r>
          </a:p>
          <a:p>
            <a:r>
              <a:rPr kumimoji="1"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} </a:t>
            </a:r>
          </a:p>
          <a:p>
            <a:r>
              <a:rPr kumimoji="1"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else if …</a:t>
            </a:r>
          </a:p>
          <a:p>
            <a:r>
              <a:rPr kumimoji="1"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…</a:t>
            </a:r>
          </a:p>
          <a:p>
            <a:r>
              <a:rPr kumimoji="1"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1" lang="zh-CN" alt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49B1AB4-B6EF-586F-7EB9-DC1833120800}"/>
              </a:ext>
            </a:extLst>
          </p:cNvPr>
          <p:cNvSpPr txBox="1"/>
          <p:nvPr/>
        </p:nvSpPr>
        <p:spPr>
          <a:xfrm>
            <a:off x="6599869" y="3215891"/>
            <a:ext cx="2276203" cy="1323439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int main</a:t>
            </a:r>
            <a:r>
              <a:rPr kumimoji="1" lang="zh-CN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（</a:t>
            </a:r>
            <a:r>
              <a:rPr kumimoji="1"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…) {</a:t>
            </a:r>
          </a:p>
          <a:p>
            <a:r>
              <a:rPr kumimoji="1"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//</a:t>
            </a:r>
            <a:r>
              <a:rPr kumimoji="1" lang="zh-CN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1"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ls</a:t>
            </a:r>
            <a:r>
              <a:rPr kumimoji="1" lang="zh-CN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的逻辑</a:t>
            </a:r>
            <a:endParaRPr kumimoji="1" lang="en-US" altLang="zh-CN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kumimoji="1"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…</a:t>
            </a:r>
          </a:p>
          <a:p>
            <a:r>
              <a:rPr kumimoji="1" lang="zh-CN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1" lang="en-US" altLang="zh-CN" sz="1600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process_exit</a:t>
            </a:r>
            <a:r>
              <a:rPr kumimoji="1" lang="en-US" altLang="zh-CN" sz="16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(0);</a:t>
            </a:r>
          </a:p>
          <a:p>
            <a:r>
              <a:rPr kumimoji="1"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1" lang="zh-CN" alt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8" name="直线箭头连接符 7">
            <a:extLst>
              <a:ext uri="{FF2B5EF4-FFF2-40B4-BE49-F238E27FC236}">
                <a16:creationId xmlns:a16="http://schemas.microsoft.com/office/drawing/2014/main" id="{983B604E-F52E-1C5E-4E92-B397C7EB3160}"/>
              </a:ext>
            </a:extLst>
          </p:cNvPr>
          <p:cNvCxnSpPr/>
          <p:nvPr/>
        </p:nvCxnSpPr>
        <p:spPr>
          <a:xfrm flipV="1">
            <a:off x="5796136" y="3361556"/>
            <a:ext cx="757064" cy="51605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77056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1AF8D7-6042-E786-25B1-B263587D3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回顾：从程序员视角如何使用进程？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FF82115-551B-FAA4-C50D-60BC20FBB2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疑问：</a:t>
            </a:r>
            <a:r>
              <a:rPr kumimoji="1" lang="en-US" altLang="zh-CN" dirty="0"/>
              <a:t>main</a:t>
            </a:r>
            <a:r>
              <a:rPr kumimoji="1" lang="zh-CN" altLang="en-US" dirty="0"/>
              <a:t>函数有时并不调用</a:t>
            </a:r>
            <a:r>
              <a:rPr kumimoji="1" lang="en-US" altLang="zh-CN" dirty="0"/>
              <a:t>exit</a:t>
            </a:r>
            <a:r>
              <a:rPr kumimoji="1" lang="zh-CN" altLang="en-US" dirty="0"/>
              <a:t>？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使用</a:t>
            </a:r>
            <a:r>
              <a:rPr kumimoji="1" lang="en-US" altLang="zh-CN" dirty="0"/>
              <a:t>return</a:t>
            </a:r>
            <a:r>
              <a:rPr kumimoji="1" lang="zh-CN" altLang="en-US" dirty="0"/>
              <a:t>更为常规</a:t>
            </a:r>
            <a:endParaRPr kumimoji="1" lang="en-US" altLang="zh-CN" dirty="0"/>
          </a:p>
          <a:p>
            <a:pPr lvl="2"/>
            <a:r>
              <a:rPr kumimoji="1" lang="zh-CN" altLang="en-US" dirty="0"/>
              <a:t>此时可由</a:t>
            </a:r>
            <a:r>
              <a:rPr kumimoji="1" lang="en-US" altLang="zh-CN" dirty="0" err="1"/>
              <a:t>libc</a:t>
            </a:r>
            <a:r>
              <a:rPr kumimoji="1" lang="zh-CN" altLang="en-US" dirty="0"/>
              <a:t>的代码调用</a:t>
            </a:r>
            <a:r>
              <a:rPr kumimoji="1" lang="en-US" altLang="zh-CN" dirty="0" err="1"/>
              <a:t>process_exit</a:t>
            </a:r>
            <a:r>
              <a:rPr kumimoji="1" lang="zh-CN" altLang="en-US" dirty="0"/>
              <a:t>，退出进程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14E5220-CFDF-3270-048E-E6F858C07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21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C89CA09-FC0B-5A54-319C-ECC04DDD74E1}"/>
              </a:ext>
            </a:extLst>
          </p:cNvPr>
          <p:cNvSpPr txBox="1"/>
          <p:nvPr/>
        </p:nvSpPr>
        <p:spPr>
          <a:xfrm>
            <a:off x="567605" y="2934762"/>
            <a:ext cx="5400600" cy="230832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kumimoji="1" lang="zh-CN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1"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(true) {</a:t>
            </a:r>
            <a:br>
              <a:rPr kumimoji="1"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1"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char *buffer = </a:t>
            </a:r>
            <a:r>
              <a:rPr kumimoji="1" lang="en-US" altLang="zh-CN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read_from_user</a:t>
            </a:r>
            <a:r>
              <a:rPr kumimoji="1"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r>
              <a:rPr kumimoji="1"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if (</a:t>
            </a:r>
            <a:r>
              <a:rPr kumimoji="1" lang="en-US" altLang="zh-CN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strcmp</a:t>
            </a:r>
            <a:r>
              <a:rPr kumimoji="1"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(buffer, “/bin/ls”) == 0) {</a:t>
            </a:r>
          </a:p>
          <a:p>
            <a:r>
              <a:rPr kumimoji="1"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int id = </a:t>
            </a:r>
            <a:r>
              <a:rPr kumimoji="1" lang="en-US" altLang="zh-CN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process_create</a:t>
            </a:r>
            <a:r>
              <a:rPr kumimoji="1"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(“/bin/ls”);</a:t>
            </a:r>
          </a:p>
          <a:p>
            <a:r>
              <a:rPr kumimoji="1"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1" lang="en-US" altLang="zh-CN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process_waitpid</a:t>
            </a:r>
            <a:r>
              <a:rPr kumimoji="1"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(id);</a:t>
            </a:r>
          </a:p>
          <a:p>
            <a:r>
              <a:rPr kumimoji="1"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} </a:t>
            </a:r>
          </a:p>
          <a:p>
            <a:r>
              <a:rPr kumimoji="1"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else if …</a:t>
            </a:r>
          </a:p>
          <a:p>
            <a:r>
              <a:rPr kumimoji="1"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…</a:t>
            </a:r>
          </a:p>
          <a:p>
            <a:r>
              <a:rPr kumimoji="1"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1" lang="zh-CN" alt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49B1AB4-B6EF-586F-7EB9-DC1833120800}"/>
              </a:ext>
            </a:extLst>
          </p:cNvPr>
          <p:cNvSpPr txBox="1"/>
          <p:nvPr/>
        </p:nvSpPr>
        <p:spPr>
          <a:xfrm>
            <a:off x="6599869" y="2934762"/>
            <a:ext cx="2276203" cy="1323439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int main</a:t>
            </a:r>
            <a:r>
              <a:rPr kumimoji="1" lang="zh-CN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（</a:t>
            </a:r>
            <a:r>
              <a:rPr kumimoji="1"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…) {</a:t>
            </a:r>
          </a:p>
          <a:p>
            <a:r>
              <a:rPr kumimoji="1"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//</a:t>
            </a:r>
            <a:r>
              <a:rPr kumimoji="1" lang="zh-CN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1"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ls</a:t>
            </a:r>
            <a:r>
              <a:rPr kumimoji="1" lang="zh-CN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的逻辑</a:t>
            </a:r>
            <a:endParaRPr kumimoji="1" lang="en-US" altLang="zh-CN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kumimoji="1"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…</a:t>
            </a:r>
          </a:p>
          <a:p>
            <a:r>
              <a:rPr kumimoji="1" lang="zh-CN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1"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kumimoji="1" lang="en-US" altLang="zh-CN" sz="16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1"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0;</a:t>
            </a:r>
          </a:p>
          <a:p>
            <a:r>
              <a:rPr kumimoji="1"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1" lang="zh-CN" alt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8" name="直线箭头连接符 7">
            <a:extLst>
              <a:ext uri="{FF2B5EF4-FFF2-40B4-BE49-F238E27FC236}">
                <a16:creationId xmlns:a16="http://schemas.microsoft.com/office/drawing/2014/main" id="{983B604E-F52E-1C5E-4E92-B397C7EB3160}"/>
              </a:ext>
            </a:extLst>
          </p:cNvPr>
          <p:cNvCxnSpPr>
            <a:cxnSpLocks/>
          </p:cNvCxnSpPr>
          <p:nvPr/>
        </p:nvCxnSpPr>
        <p:spPr>
          <a:xfrm flipV="1">
            <a:off x="5796136" y="3073524"/>
            <a:ext cx="936104" cy="80408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D0B44789-FA8C-48E5-A0BD-9F11A1E15039}"/>
              </a:ext>
            </a:extLst>
          </p:cNvPr>
          <p:cNvSpPr txBox="1"/>
          <p:nvPr/>
        </p:nvSpPr>
        <p:spPr>
          <a:xfrm>
            <a:off x="6580708" y="4396963"/>
            <a:ext cx="2276203" cy="1077218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…</a:t>
            </a:r>
          </a:p>
          <a:p>
            <a:r>
              <a:rPr kumimoji="1" lang="zh-CN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1"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main(…);</a:t>
            </a:r>
          </a:p>
          <a:p>
            <a:r>
              <a:rPr kumimoji="1"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1" lang="en-US" altLang="zh-CN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process_exit</a:t>
            </a:r>
            <a:r>
              <a:rPr kumimoji="1"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(0);</a:t>
            </a:r>
          </a:p>
          <a:p>
            <a:r>
              <a:rPr kumimoji="1"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1" lang="zh-CN" alt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4" name="直线箭头连接符 13">
            <a:extLst>
              <a:ext uri="{FF2B5EF4-FFF2-40B4-BE49-F238E27FC236}">
                <a16:creationId xmlns:a16="http://schemas.microsoft.com/office/drawing/2014/main" id="{D9347707-904F-FEAC-38A4-0C9CD0C40078}"/>
              </a:ext>
            </a:extLst>
          </p:cNvPr>
          <p:cNvCxnSpPr>
            <a:cxnSpLocks/>
          </p:cNvCxnSpPr>
          <p:nvPr/>
        </p:nvCxnSpPr>
        <p:spPr>
          <a:xfrm flipH="1">
            <a:off x="6876256" y="3877610"/>
            <a:ext cx="72008" cy="122752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14401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09A7AB-543F-6A20-D522-63406805C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进程退出的实现（第一版）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692DE0C-6A3A-426E-0156-E22426DFE2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销毁</a:t>
            </a:r>
            <a:r>
              <a:rPr kumimoji="1" lang="en-US" altLang="zh-CN" dirty="0"/>
              <a:t>PCB</a:t>
            </a:r>
            <a:r>
              <a:rPr kumimoji="1" lang="zh-CN" altLang="en-US" dirty="0"/>
              <a:t>及其中保存的所有内容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D7E1499-53A5-233C-7CD0-637E53C51F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22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D47CFFC-6843-08F3-ADCA-8E243A16A7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1688" y="2661746"/>
            <a:ext cx="5402312" cy="2922209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68C03F3A-FB0B-4FF4-45D5-BE1B207E2A7C}"/>
              </a:ext>
            </a:extLst>
          </p:cNvPr>
          <p:cNvSpPr/>
          <p:nvPr/>
        </p:nvSpPr>
        <p:spPr>
          <a:xfrm>
            <a:off x="757106" y="3960484"/>
            <a:ext cx="812937" cy="47269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38C5FB5-0A5D-BA68-2671-0AC20ED50F8D}"/>
              </a:ext>
            </a:extLst>
          </p:cNvPr>
          <p:cNvSpPr txBox="1"/>
          <p:nvPr/>
        </p:nvSpPr>
        <p:spPr>
          <a:xfrm>
            <a:off x="827584" y="4012167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/>
              <a:t>PCB</a:t>
            </a:r>
            <a:endParaRPr kumimoji="1" lang="zh-CN" altLang="en-US" b="1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2222AF4-B6D3-210A-2EE7-33FB6C1C89E7}"/>
              </a:ext>
            </a:extLst>
          </p:cNvPr>
          <p:cNvSpPr/>
          <p:nvPr/>
        </p:nvSpPr>
        <p:spPr>
          <a:xfrm>
            <a:off x="2095525" y="3548734"/>
            <a:ext cx="812937" cy="3201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17F9614-FCDE-8251-65DD-02F2B06CC5A7}"/>
              </a:ext>
            </a:extLst>
          </p:cNvPr>
          <p:cNvSpPr txBox="1"/>
          <p:nvPr/>
        </p:nvSpPr>
        <p:spPr>
          <a:xfrm>
            <a:off x="2051388" y="3543064"/>
            <a:ext cx="9012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 err="1"/>
              <a:t>vmspace</a:t>
            </a:r>
            <a:endParaRPr kumimoji="1" lang="zh-CN" altLang="en-US" sz="14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194AD22-4A8F-2242-66B1-27E8101EFD39}"/>
              </a:ext>
            </a:extLst>
          </p:cNvPr>
          <p:cNvSpPr/>
          <p:nvPr/>
        </p:nvSpPr>
        <p:spPr>
          <a:xfrm>
            <a:off x="2083236" y="4036739"/>
            <a:ext cx="812937" cy="3201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DD7A6AF-DF53-6C09-C7C7-26ED67BF8EBC}"/>
              </a:ext>
            </a:extLst>
          </p:cNvPr>
          <p:cNvSpPr txBox="1"/>
          <p:nvPr/>
        </p:nvSpPr>
        <p:spPr>
          <a:xfrm>
            <a:off x="2195659" y="4042682"/>
            <a:ext cx="6126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/>
              <a:t>stack</a:t>
            </a:r>
            <a:endParaRPr kumimoji="1" lang="zh-CN" altLang="en-US" sz="14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69566BB-5259-C9BA-663E-978E1C6EF400}"/>
              </a:ext>
            </a:extLst>
          </p:cNvPr>
          <p:cNvSpPr/>
          <p:nvPr/>
        </p:nvSpPr>
        <p:spPr>
          <a:xfrm>
            <a:off x="2079342" y="4525007"/>
            <a:ext cx="812937" cy="3201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249275C-3FB5-BA43-DCEA-D27EF5C54932}"/>
              </a:ext>
            </a:extLst>
          </p:cNvPr>
          <p:cNvSpPr txBox="1"/>
          <p:nvPr/>
        </p:nvSpPr>
        <p:spPr>
          <a:xfrm>
            <a:off x="2278862" y="4546892"/>
            <a:ext cx="4138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 err="1"/>
              <a:t>ctx</a:t>
            </a:r>
            <a:endParaRPr kumimoji="1" lang="zh-CN" altLang="en-US" sz="1400" dirty="0"/>
          </a:p>
        </p:txBody>
      </p:sp>
      <p:cxnSp>
        <p:nvCxnSpPr>
          <p:cNvPr id="14" name="直线箭头连接符 13">
            <a:extLst>
              <a:ext uri="{FF2B5EF4-FFF2-40B4-BE49-F238E27FC236}">
                <a16:creationId xmlns:a16="http://schemas.microsoft.com/office/drawing/2014/main" id="{6EBD2859-E421-325B-DAFF-876907FF0CE0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 flipV="1">
            <a:off x="1570043" y="3708828"/>
            <a:ext cx="525482" cy="4880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线箭头连接符 14">
            <a:extLst>
              <a:ext uri="{FF2B5EF4-FFF2-40B4-BE49-F238E27FC236}">
                <a16:creationId xmlns:a16="http://schemas.microsoft.com/office/drawing/2014/main" id="{1AA04566-BB36-70E5-76F9-8EADF37BD67B}"/>
              </a:ext>
            </a:extLst>
          </p:cNvPr>
          <p:cNvCxnSpPr>
            <a:cxnSpLocks/>
            <a:stCxn id="6" idx="3"/>
            <a:endCxn id="10" idx="1"/>
          </p:cNvCxnSpPr>
          <p:nvPr/>
        </p:nvCxnSpPr>
        <p:spPr>
          <a:xfrm>
            <a:off x="1570043" y="4196833"/>
            <a:ext cx="513193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线箭头连接符 15">
            <a:extLst>
              <a:ext uri="{FF2B5EF4-FFF2-40B4-BE49-F238E27FC236}">
                <a16:creationId xmlns:a16="http://schemas.microsoft.com/office/drawing/2014/main" id="{E61E3555-16B1-E93F-A0B4-87F78EF90ADC}"/>
              </a:ext>
            </a:extLst>
          </p:cNvPr>
          <p:cNvCxnSpPr>
            <a:cxnSpLocks/>
            <a:stCxn id="6" idx="3"/>
            <a:endCxn id="12" idx="1"/>
          </p:cNvCxnSpPr>
          <p:nvPr/>
        </p:nvCxnSpPr>
        <p:spPr>
          <a:xfrm>
            <a:off x="1570043" y="4196833"/>
            <a:ext cx="509299" cy="48826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24388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09A7AB-543F-6A20-D522-63406805C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进程退出的实现（第一版）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692DE0C-6A3A-426E-0156-E22426DFE2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销毁</a:t>
            </a:r>
            <a:r>
              <a:rPr kumimoji="1" lang="en-US" altLang="zh-CN" dirty="0"/>
              <a:t>PCB</a:t>
            </a:r>
            <a:r>
              <a:rPr kumimoji="1" lang="zh-CN" altLang="en-US" dirty="0"/>
              <a:t>及其中保存的所有内容</a:t>
            </a:r>
            <a:endParaRPr kumimoji="1" lang="en-US" altLang="zh-CN" dirty="0"/>
          </a:p>
          <a:p>
            <a:r>
              <a:rPr kumimoji="1" lang="zh-CN" altLang="en-US" dirty="0"/>
              <a:t>告知内核，选择其他进程执行（细节之后介绍）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D7E1499-53A5-233C-7CD0-637E53C51F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23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D47CFFC-6843-08F3-ADCA-8E243A16A7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1688" y="2661746"/>
            <a:ext cx="5402312" cy="2922209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68C03F3A-FB0B-4FF4-45D5-BE1B207E2A7C}"/>
              </a:ext>
            </a:extLst>
          </p:cNvPr>
          <p:cNvSpPr/>
          <p:nvPr/>
        </p:nvSpPr>
        <p:spPr>
          <a:xfrm>
            <a:off x="757106" y="3960484"/>
            <a:ext cx="812937" cy="47269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38C5FB5-0A5D-BA68-2671-0AC20ED50F8D}"/>
              </a:ext>
            </a:extLst>
          </p:cNvPr>
          <p:cNvSpPr txBox="1"/>
          <p:nvPr/>
        </p:nvSpPr>
        <p:spPr>
          <a:xfrm>
            <a:off x="827584" y="4012167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/>
              <a:t>PCB</a:t>
            </a:r>
            <a:endParaRPr kumimoji="1" lang="zh-CN" altLang="en-US" b="1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2222AF4-B6D3-210A-2EE7-33FB6C1C89E7}"/>
              </a:ext>
            </a:extLst>
          </p:cNvPr>
          <p:cNvSpPr/>
          <p:nvPr/>
        </p:nvSpPr>
        <p:spPr>
          <a:xfrm>
            <a:off x="2095525" y="3548734"/>
            <a:ext cx="812937" cy="3201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17F9614-FCDE-8251-65DD-02F2B06CC5A7}"/>
              </a:ext>
            </a:extLst>
          </p:cNvPr>
          <p:cNvSpPr txBox="1"/>
          <p:nvPr/>
        </p:nvSpPr>
        <p:spPr>
          <a:xfrm>
            <a:off x="2051388" y="3543064"/>
            <a:ext cx="9012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 err="1"/>
              <a:t>vmspace</a:t>
            </a:r>
            <a:endParaRPr kumimoji="1" lang="zh-CN" altLang="en-US" sz="14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194AD22-4A8F-2242-66B1-27E8101EFD39}"/>
              </a:ext>
            </a:extLst>
          </p:cNvPr>
          <p:cNvSpPr/>
          <p:nvPr/>
        </p:nvSpPr>
        <p:spPr>
          <a:xfrm>
            <a:off x="2083236" y="4036739"/>
            <a:ext cx="812937" cy="3201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DD7A6AF-DF53-6C09-C7C7-26ED67BF8EBC}"/>
              </a:ext>
            </a:extLst>
          </p:cNvPr>
          <p:cNvSpPr txBox="1"/>
          <p:nvPr/>
        </p:nvSpPr>
        <p:spPr>
          <a:xfrm>
            <a:off x="2195659" y="4042682"/>
            <a:ext cx="6126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/>
              <a:t>stack</a:t>
            </a:r>
            <a:endParaRPr kumimoji="1" lang="zh-CN" altLang="en-US" sz="14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69566BB-5259-C9BA-663E-978E1C6EF400}"/>
              </a:ext>
            </a:extLst>
          </p:cNvPr>
          <p:cNvSpPr/>
          <p:nvPr/>
        </p:nvSpPr>
        <p:spPr>
          <a:xfrm>
            <a:off x="2079342" y="4525007"/>
            <a:ext cx="812937" cy="3201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249275C-3FB5-BA43-DCEA-D27EF5C54932}"/>
              </a:ext>
            </a:extLst>
          </p:cNvPr>
          <p:cNvSpPr txBox="1"/>
          <p:nvPr/>
        </p:nvSpPr>
        <p:spPr>
          <a:xfrm>
            <a:off x="2278862" y="4546892"/>
            <a:ext cx="4138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 err="1"/>
              <a:t>ctx</a:t>
            </a:r>
            <a:endParaRPr kumimoji="1" lang="zh-CN" altLang="en-US" sz="1400" dirty="0"/>
          </a:p>
        </p:txBody>
      </p:sp>
      <p:cxnSp>
        <p:nvCxnSpPr>
          <p:cNvPr id="14" name="直线箭头连接符 13">
            <a:extLst>
              <a:ext uri="{FF2B5EF4-FFF2-40B4-BE49-F238E27FC236}">
                <a16:creationId xmlns:a16="http://schemas.microsoft.com/office/drawing/2014/main" id="{6EBD2859-E421-325B-DAFF-876907FF0CE0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 flipV="1">
            <a:off x="1570043" y="3708828"/>
            <a:ext cx="525482" cy="4880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线箭头连接符 14">
            <a:extLst>
              <a:ext uri="{FF2B5EF4-FFF2-40B4-BE49-F238E27FC236}">
                <a16:creationId xmlns:a16="http://schemas.microsoft.com/office/drawing/2014/main" id="{1AA04566-BB36-70E5-76F9-8EADF37BD67B}"/>
              </a:ext>
            </a:extLst>
          </p:cNvPr>
          <p:cNvCxnSpPr>
            <a:cxnSpLocks/>
            <a:stCxn id="6" idx="3"/>
            <a:endCxn id="10" idx="1"/>
          </p:cNvCxnSpPr>
          <p:nvPr/>
        </p:nvCxnSpPr>
        <p:spPr>
          <a:xfrm>
            <a:off x="1570043" y="4196833"/>
            <a:ext cx="513193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线箭头连接符 15">
            <a:extLst>
              <a:ext uri="{FF2B5EF4-FFF2-40B4-BE49-F238E27FC236}">
                <a16:creationId xmlns:a16="http://schemas.microsoft.com/office/drawing/2014/main" id="{E61E3555-16B1-E93F-A0B4-87F78EF90ADC}"/>
              </a:ext>
            </a:extLst>
          </p:cNvPr>
          <p:cNvCxnSpPr>
            <a:cxnSpLocks/>
            <a:stCxn id="6" idx="3"/>
            <a:endCxn id="12" idx="1"/>
          </p:cNvCxnSpPr>
          <p:nvPr/>
        </p:nvCxnSpPr>
        <p:spPr>
          <a:xfrm>
            <a:off x="1570043" y="4196833"/>
            <a:ext cx="509299" cy="48826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>
            <a:extLst>
              <a:ext uri="{FF2B5EF4-FFF2-40B4-BE49-F238E27FC236}">
                <a16:creationId xmlns:a16="http://schemas.microsoft.com/office/drawing/2014/main" id="{1B622710-80AB-7B86-4D54-609557F380E6}"/>
              </a:ext>
            </a:extLst>
          </p:cNvPr>
          <p:cNvSpPr/>
          <p:nvPr/>
        </p:nvSpPr>
        <p:spPr>
          <a:xfrm>
            <a:off x="4283968" y="5017740"/>
            <a:ext cx="1440160" cy="279222"/>
          </a:xfrm>
          <a:prstGeom prst="rect">
            <a:avLst/>
          </a:prstGeom>
          <a:noFill/>
          <a:ln>
            <a:solidFill>
              <a:srgbClr val="BF37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762270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1AF8D7-6042-E786-25B1-B263587D3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回顾：从程序员视角如何使用进程？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FF82115-551B-FAA4-C50D-60BC20FBB2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以</a:t>
            </a:r>
            <a:r>
              <a:rPr kumimoji="1" lang="en-US" altLang="zh-CN" dirty="0"/>
              <a:t>shell</a:t>
            </a:r>
            <a:r>
              <a:rPr kumimoji="1" lang="zh-CN" altLang="en-US" dirty="0"/>
              <a:t>为例：一个不断循环接收命令的程序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当</a:t>
            </a:r>
            <a:r>
              <a:rPr kumimoji="1" lang="en-US" altLang="zh-CN" dirty="0"/>
              <a:t>ls</a:t>
            </a:r>
            <a:r>
              <a:rPr kumimoji="1" lang="zh-CN" altLang="en-US" dirty="0"/>
              <a:t>进程执行时，如何使</a:t>
            </a:r>
            <a:r>
              <a:rPr kumimoji="1" lang="en-US" altLang="zh-CN" dirty="0"/>
              <a:t>shell</a:t>
            </a:r>
            <a:r>
              <a:rPr kumimoji="1" lang="zh-CN" altLang="en-US" dirty="0"/>
              <a:t>等待，直到</a:t>
            </a:r>
            <a:r>
              <a:rPr kumimoji="1" lang="en-US" altLang="zh-CN" dirty="0"/>
              <a:t>ls</a:t>
            </a:r>
            <a:r>
              <a:rPr kumimoji="1" lang="zh-CN" altLang="en-US" dirty="0"/>
              <a:t>退出？</a:t>
            </a:r>
            <a:endParaRPr kumimoji="1" lang="en-US" altLang="zh-CN" dirty="0"/>
          </a:p>
          <a:p>
            <a:pPr lvl="2"/>
            <a:r>
              <a:rPr kumimoji="1" lang="zh-CN" altLang="en-US" dirty="0"/>
              <a:t>引入新系统调用：进程等待（</a:t>
            </a:r>
            <a:r>
              <a:rPr kumimoji="1" lang="en-US" altLang="zh-CN" dirty="0" err="1"/>
              <a:t>process_waitpid</a:t>
            </a:r>
            <a:r>
              <a:rPr kumimoji="1" lang="zh-CN" altLang="en-US" dirty="0"/>
              <a:t>）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14E5220-CFDF-3270-048E-E6F858C07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24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C89CA09-FC0B-5A54-319C-ECC04DDD74E1}"/>
              </a:ext>
            </a:extLst>
          </p:cNvPr>
          <p:cNvSpPr txBox="1"/>
          <p:nvPr/>
        </p:nvSpPr>
        <p:spPr>
          <a:xfrm>
            <a:off x="1403648" y="3001006"/>
            <a:ext cx="5400600" cy="230832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kumimoji="1" lang="zh-CN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1"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(true) {</a:t>
            </a:r>
            <a:br>
              <a:rPr kumimoji="1"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1"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char *buffer = </a:t>
            </a:r>
            <a:r>
              <a:rPr kumimoji="1" lang="en-US" altLang="zh-CN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read_from_user</a:t>
            </a:r>
            <a:r>
              <a:rPr kumimoji="1"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r>
              <a:rPr kumimoji="1"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if (</a:t>
            </a:r>
            <a:r>
              <a:rPr kumimoji="1" lang="en-US" altLang="zh-CN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strcmp</a:t>
            </a:r>
            <a:r>
              <a:rPr kumimoji="1"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(buffer, “/bin/ls”) == 0) {</a:t>
            </a:r>
          </a:p>
          <a:p>
            <a:r>
              <a:rPr kumimoji="1"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int id = </a:t>
            </a:r>
            <a:r>
              <a:rPr kumimoji="1" lang="en-US" altLang="zh-CN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process_create</a:t>
            </a:r>
            <a:r>
              <a:rPr kumimoji="1"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(“/bin/ls”);</a:t>
            </a:r>
          </a:p>
          <a:p>
            <a:r>
              <a:rPr kumimoji="1"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1" lang="en-US" altLang="zh-CN" sz="1600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process_waitpid</a:t>
            </a:r>
            <a:r>
              <a:rPr kumimoji="1"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(id);</a:t>
            </a:r>
          </a:p>
          <a:p>
            <a:r>
              <a:rPr kumimoji="1"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} </a:t>
            </a:r>
          </a:p>
          <a:p>
            <a:r>
              <a:rPr kumimoji="1"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else if …</a:t>
            </a:r>
          </a:p>
          <a:p>
            <a:r>
              <a:rPr kumimoji="1"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…</a:t>
            </a:r>
          </a:p>
          <a:p>
            <a:r>
              <a:rPr kumimoji="1"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1" lang="zh-CN" alt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82406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1AF8D7-6042-E786-25B1-B263587D3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回顾：从程序员视角如何使用进程？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FF82115-551B-FAA4-C50D-60BC20FBB2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以</a:t>
            </a:r>
            <a:r>
              <a:rPr kumimoji="1" lang="en-US" altLang="zh-CN" dirty="0"/>
              <a:t>shell</a:t>
            </a:r>
            <a:r>
              <a:rPr kumimoji="1" lang="zh-CN" altLang="en-US" dirty="0"/>
              <a:t>为例：一个不断循环接收命令的程序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新的问题：如何使</a:t>
            </a:r>
            <a:r>
              <a:rPr kumimoji="1" lang="en-US" altLang="zh-CN" dirty="0"/>
              <a:t>shell</a:t>
            </a:r>
            <a:r>
              <a:rPr kumimoji="1" lang="zh-CN" altLang="en-US" dirty="0"/>
              <a:t>知道应该等待哪个进程？</a:t>
            </a:r>
            <a:endParaRPr kumimoji="1" lang="en-US" altLang="zh-CN" dirty="0"/>
          </a:p>
          <a:p>
            <a:pPr lvl="2"/>
            <a:r>
              <a:rPr kumimoji="1" lang="zh-CN" altLang="en-US" dirty="0"/>
              <a:t>方法：为每个进程引入进程标识符（</a:t>
            </a:r>
            <a:r>
              <a:rPr kumimoji="1" lang="en-US" altLang="zh-CN" dirty="0"/>
              <a:t>id</a:t>
            </a:r>
            <a:r>
              <a:rPr kumimoji="1" lang="zh-CN" altLang="en-US" dirty="0"/>
              <a:t>）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14E5220-CFDF-3270-048E-E6F858C07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25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C89CA09-FC0B-5A54-319C-ECC04DDD74E1}"/>
              </a:ext>
            </a:extLst>
          </p:cNvPr>
          <p:cNvSpPr txBox="1"/>
          <p:nvPr/>
        </p:nvSpPr>
        <p:spPr>
          <a:xfrm>
            <a:off x="323528" y="3001006"/>
            <a:ext cx="5400600" cy="230832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kumimoji="1" lang="zh-CN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1"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(true) {</a:t>
            </a:r>
            <a:br>
              <a:rPr kumimoji="1"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1"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char *buffer = </a:t>
            </a:r>
            <a:r>
              <a:rPr kumimoji="1" lang="en-US" altLang="zh-CN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read_from_user</a:t>
            </a:r>
            <a:r>
              <a:rPr kumimoji="1"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r>
              <a:rPr kumimoji="1"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if (</a:t>
            </a:r>
            <a:r>
              <a:rPr kumimoji="1" lang="en-US" altLang="zh-CN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strcmp</a:t>
            </a:r>
            <a:r>
              <a:rPr kumimoji="1"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(buffer, “/bin/ls”) == 0) {</a:t>
            </a:r>
          </a:p>
          <a:p>
            <a:r>
              <a:rPr kumimoji="1"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int </a:t>
            </a:r>
            <a:r>
              <a:rPr kumimoji="1" lang="en-US" altLang="zh-CN" sz="1600" b="1" dirty="0">
                <a:solidFill>
                  <a:srgbClr val="BF374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</a:t>
            </a:r>
            <a:r>
              <a:rPr kumimoji="1"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1" lang="en-US" altLang="zh-CN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process_create</a:t>
            </a:r>
            <a:r>
              <a:rPr kumimoji="1"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(“/bin/ls”);</a:t>
            </a:r>
          </a:p>
          <a:p>
            <a:r>
              <a:rPr kumimoji="1"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1" lang="en-US" altLang="zh-CN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process_waitpid</a:t>
            </a:r>
            <a:r>
              <a:rPr kumimoji="1"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1" lang="en-US" altLang="zh-CN" sz="1600" b="1" dirty="0">
                <a:solidFill>
                  <a:srgbClr val="BF374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</a:t>
            </a:r>
            <a:r>
              <a:rPr kumimoji="1"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kumimoji="1"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} </a:t>
            </a:r>
          </a:p>
          <a:p>
            <a:r>
              <a:rPr kumimoji="1"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else if …</a:t>
            </a:r>
          </a:p>
          <a:p>
            <a:r>
              <a:rPr kumimoji="1"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…</a:t>
            </a:r>
          </a:p>
          <a:p>
            <a:r>
              <a:rPr kumimoji="1"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1" lang="zh-CN" alt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D412C07-891D-DA72-2428-4F19BEF86B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0152" y="3184780"/>
            <a:ext cx="2988143" cy="1722388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2B77F871-156A-0768-876D-E74425518B99}"/>
              </a:ext>
            </a:extLst>
          </p:cNvPr>
          <p:cNvSpPr txBox="1"/>
          <p:nvPr/>
        </p:nvSpPr>
        <p:spPr>
          <a:xfrm>
            <a:off x="6559909" y="2911542"/>
            <a:ext cx="18213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b="1" dirty="0"/>
              <a:t>PCB</a:t>
            </a:r>
            <a:r>
              <a:rPr kumimoji="1" lang="zh-CN" altLang="en-US" sz="1400" b="1" dirty="0"/>
              <a:t>结构（第二版）</a:t>
            </a:r>
          </a:p>
        </p:txBody>
      </p:sp>
    </p:spTree>
    <p:extLst>
      <p:ext uri="{BB962C8B-B14F-4D97-AF65-F5344CB8AC3E}">
        <p14:creationId xmlns:p14="http://schemas.microsoft.com/office/powerpoint/2010/main" val="30777242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257C312-1184-3B51-EAD7-612901CD34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进程等待的实现（第一版）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AB8EB2C-8C65-ED0A-05D1-BF6A10940A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假设内核使用进程列表维护所有进程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仍然调用</a:t>
            </a:r>
            <a:r>
              <a:rPr kumimoji="1" lang="en-US" altLang="zh-CN" i="1" dirty="0"/>
              <a:t>schedule</a:t>
            </a:r>
            <a:r>
              <a:rPr kumimoji="1" lang="zh-CN" altLang="en-US" dirty="0"/>
              <a:t>，让其他进程执行，自己在</a:t>
            </a:r>
            <a:r>
              <a:rPr kumimoji="1" lang="en-US" altLang="zh-CN" dirty="0"/>
              <a:t>while</a:t>
            </a:r>
            <a:r>
              <a:rPr kumimoji="1" lang="zh-CN" altLang="en-US" dirty="0"/>
              <a:t>循环中等待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AE7CF6F-55E3-DB31-D1D8-65E3D1C4D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26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BE728FE-19DD-D2E7-8A61-DD1361CB40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7645" y="2369888"/>
            <a:ext cx="4788709" cy="2831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1972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B74389-C256-7B84-19EA-74FE0C1E7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第一版实现的限制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6FACE50-E940-F546-A566-49D17BF31B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信息太少了！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ls</a:t>
            </a:r>
            <a:r>
              <a:rPr kumimoji="1" lang="zh-CN" altLang="en-US" dirty="0"/>
              <a:t>进程退出时的返回值，</a:t>
            </a:r>
            <a:r>
              <a:rPr kumimoji="1" lang="en-US" altLang="zh-CN" dirty="0"/>
              <a:t>shell</a:t>
            </a:r>
            <a:r>
              <a:rPr kumimoji="1" lang="zh-CN" altLang="en-US" dirty="0"/>
              <a:t>进程无法获取到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应该如何改进呢？</a:t>
            </a:r>
            <a:endParaRPr kumimoji="1" lang="en-US" altLang="zh-CN" dirty="0"/>
          </a:p>
          <a:p>
            <a:pPr lvl="2"/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5CB6565-39CA-DE89-EEDC-AF3A158EA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27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E21AB08-2BE5-684E-1FE3-85C7A0746D58}"/>
              </a:ext>
            </a:extLst>
          </p:cNvPr>
          <p:cNvSpPr txBox="1"/>
          <p:nvPr/>
        </p:nvSpPr>
        <p:spPr>
          <a:xfrm>
            <a:off x="567605" y="2934762"/>
            <a:ext cx="5400600" cy="230832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kumimoji="1" lang="zh-CN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1"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(true) {</a:t>
            </a:r>
            <a:br>
              <a:rPr kumimoji="1"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1"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char *buffer = </a:t>
            </a:r>
            <a:r>
              <a:rPr kumimoji="1" lang="en-US" altLang="zh-CN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read_from_user</a:t>
            </a:r>
            <a:r>
              <a:rPr kumimoji="1"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r>
              <a:rPr kumimoji="1"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if (</a:t>
            </a:r>
            <a:r>
              <a:rPr kumimoji="1" lang="en-US" altLang="zh-CN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strcmp</a:t>
            </a:r>
            <a:r>
              <a:rPr kumimoji="1"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(buffer, “/bin/ls”) == 0) {</a:t>
            </a:r>
          </a:p>
          <a:p>
            <a:r>
              <a:rPr kumimoji="1"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int id = </a:t>
            </a:r>
            <a:r>
              <a:rPr kumimoji="1" lang="en-US" altLang="zh-CN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process_create</a:t>
            </a:r>
            <a:r>
              <a:rPr kumimoji="1"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(“/bin/ls”);</a:t>
            </a:r>
          </a:p>
          <a:p>
            <a:r>
              <a:rPr kumimoji="1"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1" lang="en-US" altLang="zh-CN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process_waitpid</a:t>
            </a:r>
            <a:r>
              <a:rPr kumimoji="1"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(id);</a:t>
            </a:r>
          </a:p>
          <a:p>
            <a:r>
              <a:rPr kumimoji="1"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} </a:t>
            </a:r>
          </a:p>
          <a:p>
            <a:r>
              <a:rPr kumimoji="1"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else if …</a:t>
            </a:r>
          </a:p>
          <a:p>
            <a:r>
              <a:rPr kumimoji="1"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…</a:t>
            </a:r>
          </a:p>
          <a:p>
            <a:r>
              <a:rPr kumimoji="1"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1" lang="zh-CN" alt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9FB078B-891B-E976-48AB-1F36CB4F4A82}"/>
              </a:ext>
            </a:extLst>
          </p:cNvPr>
          <p:cNvSpPr txBox="1"/>
          <p:nvPr/>
        </p:nvSpPr>
        <p:spPr>
          <a:xfrm>
            <a:off x="6599869" y="3215891"/>
            <a:ext cx="2276203" cy="1323439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int main</a:t>
            </a:r>
            <a:r>
              <a:rPr kumimoji="1" lang="zh-CN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（</a:t>
            </a:r>
            <a:r>
              <a:rPr kumimoji="1"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…) {</a:t>
            </a:r>
          </a:p>
          <a:p>
            <a:r>
              <a:rPr kumimoji="1"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//</a:t>
            </a:r>
            <a:r>
              <a:rPr kumimoji="1" lang="zh-CN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1"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ls</a:t>
            </a:r>
            <a:r>
              <a:rPr kumimoji="1" lang="zh-CN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的逻辑</a:t>
            </a:r>
            <a:endParaRPr kumimoji="1" lang="en-US" altLang="zh-CN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kumimoji="1"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…</a:t>
            </a:r>
          </a:p>
          <a:p>
            <a:r>
              <a:rPr kumimoji="1" lang="zh-CN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1" lang="en-US" altLang="zh-CN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process_exit</a:t>
            </a:r>
            <a:r>
              <a:rPr kumimoji="1"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1" lang="en-US" altLang="zh-CN" sz="16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kumimoji="1"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kumimoji="1"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1" lang="zh-CN" alt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7" name="直线箭头连接符 6">
            <a:extLst>
              <a:ext uri="{FF2B5EF4-FFF2-40B4-BE49-F238E27FC236}">
                <a16:creationId xmlns:a16="http://schemas.microsoft.com/office/drawing/2014/main" id="{6F12C9CB-EB5A-E90E-D468-94D61D325B25}"/>
              </a:ext>
            </a:extLst>
          </p:cNvPr>
          <p:cNvCxnSpPr/>
          <p:nvPr/>
        </p:nvCxnSpPr>
        <p:spPr>
          <a:xfrm flipV="1">
            <a:off x="5796136" y="3361556"/>
            <a:ext cx="757064" cy="51605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线箭头连接符 7">
            <a:extLst>
              <a:ext uri="{FF2B5EF4-FFF2-40B4-BE49-F238E27FC236}">
                <a16:creationId xmlns:a16="http://schemas.microsoft.com/office/drawing/2014/main" id="{1FE98C1C-EF2D-D2F3-B76D-6C2F20BD92B5}"/>
              </a:ext>
            </a:extLst>
          </p:cNvPr>
          <p:cNvCxnSpPr>
            <a:cxnSpLocks/>
          </p:cNvCxnSpPr>
          <p:nvPr/>
        </p:nvCxnSpPr>
        <p:spPr>
          <a:xfrm flipH="1" flipV="1">
            <a:off x="4067944" y="4088924"/>
            <a:ext cx="2808312" cy="9529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03001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24CC28-394E-AA26-A3B1-67D40F2225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改进</a:t>
            </a:r>
            <a:r>
              <a:rPr kumimoji="1" lang="en-US" altLang="zh-CN" dirty="0"/>
              <a:t>-1</a:t>
            </a:r>
            <a:r>
              <a:rPr kumimoji="1" lang="zh-CN" altLang="en-US" dirty="0"/>
              <a:t>：为进程添加退出状态支持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AB38DC2-10E0-34C2-B6CE-957BB58596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分别修改</a:t>
            </a:r>
            <a:r>
              <a:rPr kumimoji="1" lang="en-US" altLang="zh-CN" dirty="0"/>
              <a:t>PCB</a:t>
            </a:r>
            <a:r>
              <a:rPr kumimoji="1" lang="zh-CN" altLang="en-US" dirty="0"/>
              <a:t>和</a:t>
            </a:r>
            <a:r>
              <a:rPr kumimoji="1" lang="en-US" altLang="zh-CN" dirty="0" err="1"/>
              <a:t>process_exit</a:t>
            </a:r>
            <a:r>
              <a:rPr kumimoji="1" lang="zh-CN" altLang="en-US" dirty="0"/>
              <a:t>的实现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D0B3CDC-8BE0-95B6-9EF7-86621B23E5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5152946"/>
            <a:ext cx="2133600" cy="304271"/>
          </a:xfrm>
        </p:spPr>
        <p:txBody>
          <a:bodyPr/>
          <a:lstStyle/>
          <a:p>
            <a:fld id="{ADE361C3-C043-4A6E-BDCE-8DA1E7D90A3B}" type="slidenum">
              <a:rPr lang="zh-CN" altLang="en-US" smtClean="0"/>
              <a:t>28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FD5D131-D026-E4F0-F59B-2A430E20E5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7353" y="2375823"/>
            <a:ext cx="4569016" cy="300195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59BAB95-1198-9E19-4C22-DB7C2A1EA5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504" y="2370375"/>
            <a:ext cx="3700153" cy="2992037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60A8A6AD-CA8B-ED64-5D51-BECA68FFD6EE}"/>
              </a:ext>
            </a:extLst>
          </p:cNvPr>
          <p:cNvSpPr txBox="1"/>
          <p:nvPr/>
        </p:nvSpPr>
        <p:spPr>
          <a:xfrm>
            <a:off x="871385" y="2065412"/>
            <a:ext cx="2198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PCB: </a:t>
            </a:r>
            <a:r>
              <a:rPr kumimoji="1" lang="zh-CN" altLang="en-US" dirty="0"/>
              <a:t>增加退出状态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5F08940-BBC3-0BA8-0579-A010E0426E72}"/>
              </a:ext>
            </a:extLst>
          </p:cNvPr>
          <p:cNvSpPr txBox="1"/>
          <p:nvPr/>
        </p:nvSpPr>
        <p:spPr>
          <a:xfrm>
            <a:off x="4646267" y="2065412"/>
            <a:ext cx="3813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/>
              <a:t>process_exit</a:t>
            </a:r>
            <a:r>
              <a:rPr kumimoji="1" lang="en-US" altLang="zh-CN" dirty="0"/>
              <a:t>: </a:t>
            </a:r>
            <a:r>
              <a:rPr kumimoji="1" lang="zh-CN" altLang="en-US" dirty="0"/>
              <a:t>退出前设置退出状态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72DE2186-1578-9405-36B8-CE1AC506930C}"/>
              </a:ext>
            </a:extLst>
          </p:cNvPr>
          <p:cNvSpPr/>
          <p:nvPr/>
        </p:nvSpPr>
        <p:spPr>
          <a:xfrm>
            <a:off x="611560" y="4225652"/>
            <a:ext cx="1872208" cy="79208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1CDD4BB-ABB4-751A-CB45-5ED906685B44}"/>
              </a:ext>
            </a:extLst>
          </p:cNvPr>
          <p:cNvSpPr/>
          <p:nvPr/>
        </p:nvSpPr>
        <p:spPr>
          <a:xfrm>
            <a:off x="4680990" y="3937619"/>
            <a:ext cx="3419401" cy="73126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971278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961F37D-647D-D6FE-A770-CAADAD023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改进</a:t>
            </a:r>
            <a:r>
              <a:rPr kumimoji="1" lang="en-US" altLang="zh-CN" dirty="0"/>
              <a:t>-2</a:t>
            </a:r>
            <a:r>
              <a:rPr kumimoji="1" lang="zh-CN" altLang="en-US" dirty="0"/>
              <a:t>：修改</a:t>
            </a:r>
            <a:r>
              <a:rPr kumimoji="1" lang="en-US" altLang="zh-CN" dirty="0" err="1"/>
              <a:t>process_waitpid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8B9BADE-B8BB-0A90-4A3B-5066556EB3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如果进程已设置为退出，则记录其退出状态并回收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将进程资源的回收操作从</a:t>
            </a:r>
            <a:r>
              <a:rPr kumimoji="1" lang="en-US" altLang="zh-CN" dirty="0">
                <a:solidFill>
                  <a:srgbClr val="FF0000"/>
                </a:solidFill>
              </a:rPr>
              <a:t>exit</a:t>
            </a:r>
            <a:r>
              <a:rPr kumimoji="1" lang="zh-CN" altLang="en-US" dirty="0"/>
              <a:t>移到了</a:t>
            </a:r>
            <a:r>
              <a:rPr kumimoji="1" lang="en-US" altLang="zh-CN" dirty="0" err="1">
                <a:solidFill>
                  <a:srgbClr val="FF0000"/>
                </a:solidFill>
              </a:rPr>
              <a:t>waitpid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1A10F29-782B-5740-F8FA-B9D77A162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29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76B66BB-59B7-F626-2A5F-5F0CFD2855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1" y="2274246"/>
            <a:ext cx="3781400" cy="3324802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F7C15AC0-D4C4-B4C7-39BE-2F82011EB28D}"/>
              </a:ext>
            </a:extLst>
          </p:cNvPr>
          <p:cNvSpPr/>
          <p:nvPr/>
        </p:nvSpPr>
        <p:spPr>
          <a:xfrm>
            <a:off x="3563888" y="3538649"/>
            <a:ext cx="2448272" cy="54298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243561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BE39C2-86D1-9B45-B569-48F1570E5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回顾：应用程序与进程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95B3383-B219-984C-8D0C-BCF0766559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33500"/>
            <a:ext cx="7571184" cy="4152633"/>
          </a:xfrm>
        </p:spPr>
        <p:txBody>
          <a:bodyPr>
            <a:noAutofit/>
          </a:bodyPr>
          <a:lstStyle/>
          <a:p>
            <a:r>
              <a:rPr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通常一个应用程序对应一个进程</a:t>
            </a:r>
            <a:endParaRPr lang="en-US" altLang="zh-CN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在</a:t>
            </a:r>
            <a:r>
              <a:rPr kumimoji="1" lang="en-US" altLang="zh-CN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shell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中输入可执行文件的名称</a:t>
            </a:r>
            <a:endParaRPr kumimoji="1" lang="en-US" altLang="zh-CN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2"/>
            <a:r>
              <a:rPr kumimoji="1" lang="en-US" altLang="zh-CN" sz="2200" dirty="0">
                <a:latin typeface="Consolas" panose="020B0609020204030204" pitchFamily="49" charset="0"/>
                <a:cs typeface="Consolas" panose="020B0609020204030204" pitchFamily="49" charset="0"/>
              </a:rPr>
              <a:t>shell</a:t>
            </a:r>
            <a:r>
              <a:rPr kumimoji="1" lang="zh-CN" alt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创建新进程，可执行文件在新进程中执行</a:t>
            </a:r>
            <a:endParaRPr kumimoji="1" lang="en-US" altLang="zh-CN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在图形界面双击应用图标</a:t>
            </a:r>
            <a:endParaRPr kumimoji="1" lang="en-US" altLang="zh-CN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多进程程序：应用程序亦可自行创建新进程</a:t>
            </a:r>
            <a:endParaRPr kumimoji="1" lang="en-US" altLang="zh-CN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创建新进程，在新进程中运行其他应用程序或与自己一样的程序</a:t>
            </a:r>
            <a:endParaRPr kumimoji="1" lang="zh-CN" altLang="en-US" b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0D6275D-0E58-1C46-BA79-C46B2D55F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66119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7AEFC1-09FD-C578-C0A0-14D6C429C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还有什么可以改进的地方呢？安全性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A2AF0EB-AF8A-7AB7-A546-A6E508E6A2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sz="2000" dirty="0"/>
              <a:t>考虑两个用户（小明和小红）的场景</a:t>
            </a:r>
            <a:endParaRPr kumimoji="1" lang="en-US" altLang="zh-CN" sz="2000" dirty="0"/>
          </a:p>
          <a:p>
            <a:pPr lvl="1"/>
            <a:r>
              <a:rPr kumimoji="1" lang="zh-CN" altLang="en-US" sz="1800" dirty="0"/>
              <a:t>如果小红想偷看小明进程退出的状态，应该怎么做</a:t>
            </a:r>
            <a:r>
              <a:rPr kumimoji="1" lang="en-US" altLang="zh-CN" sz="1800" dirty="0"/>
              <a:t>?</a:t>
            </a:r>
          </a:p>
          <a:p>
            <a:pPr lvl="2"/>
            <a:r>
              <a:rPr kumimoji="1" lang="zh-CN" altLang="en-US" sz="1800" dirty="0"/>
              <a:t>暴力枚举可能的进程</a:t>
            </a:r>
            <a:r>
              <a:rPr kumimoji="1" lang="en-US" altLang="zh-CN" sz="1800" dirty="0"/>
              <a:t>id</a:t>
            </a:r>
            <a:r>
              <a:rPr kumimoji="1" lang="zh-CN" altLang="en-US" sz="1800" dirty="0"/>
              <a:t>，对它们都调用</a:t>
            </a:r>
            <a:r>
              <a:rPr kumimoji="1" lang="en-US" altLang="zh-CN" sz="1800" dirty="0" err="1"/>
              <a:t>process_waitpid</a:t>
            </a:r>
            <a:endParaRPr kumimoji="1" lang="zh-CN" altLang="en-US" sz="18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9B06694-3A85-23A8-6DE6-3F30AE2882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30</a:t>
            </a:fld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D054E82-1DBC-C14A-E392-F68A1F0139CC}"/>
              </a:ext>
            </a:extLst>
          </p:cNvPr>
          <p:cNvSpPr/>
          <p:nvPr/>
        </p:nvSpPr>
        <p:spPr>
          <a:xfrm>
            <a:off x="1835696" y="3361556"/>
            <a:ext cx="1728192" cy="1584176"/>
          </a:xfrm>
          <a:prstGeom prst="rect">
            <a:avLst/>
          </a:prstGeom>
          <a:solidFill>
            <a:schemeClr val="tx1">
              <a:alpha val="48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F63ED66-AC4C-ACCB-DE9C-FA53AC480CD1}"/>
              </a:ext>
            </a:extLst>
          </p:cNvPr>
          <p:cNvSpPr txBox="1"/>
          <p:nvPr/>
        </p:nvSpPr>
        <p:spPr>
          <a:xfrm>
            <a:off x="1979712" y="3577580"/>
            <a:ext cx="1678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进程（</a:t>
            </a:r>
            <a:r>
              <a:rPr kumimoji="1" lang="en-US" altLang="zh-CN" dirty="0"/>
              <a:t>id=12</a:t>
            </a:r>
            <a:r>
              <a:rPr kumimoji="1" lang="zh-CN" altLang="en-US" dirty="0"/>
              <a:t>）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F904FC3-8746-7CF8-30A0-4A903DC66FBC}"/>
              </a:ext>
            </a:extLst>
          </p:cNvPr>
          <p:cNvSpPr txBox="1"/>
          <p:nvPr/>
        </p:nvSpPr>
        <p:spPr>
          <a:xfrm>
            <a:off x="1979711" y="4003941"/>
            <a:ext cx="1678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进程（</a:t>
            </a:r>
            <a:r>
              <a:rPr kumimoji="1" lang="en-US" altLang="zh-CN" dirty="0"/>
              <a:t>id=15</a:t>
            </a:r>
            <a:r>
              <a:rPr kumimoji="1" lang="zh-CN" altLang="en-US" dirty="0"/>
              <a:t>）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304AB3C-9730-B963-4325-1D94F0AFE2BC}"/>
              </a:ext>
            </a:extLst>
          </p:cNvPr>
          <p:cNvSpPr txBox="1"/>
          <p:nvPr/>
        </p:nvSpPr>
        <p:spPr>
          <a:xfrm>
            <a:off x="1885223" y="4404631"/>
            <a:ext cx="1550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进程（</a:t>
            </a:r>
            <a:r>
              <a:rPr kumimoji="1" lang="en-US" altLang="zh-CN" dirty="0"/>
              <a:t>id=3</a:t>
            </a:r>
            <a:r>
              <a:rPr kumimoji="1" lang="zh-CN" altLang="en-US" dirty="0"/>
              <a:t>）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D534A07-ADFE-C19E-0333-BB60B3EEEA01}"/>
              </a:ext>
            </a:extLst>
          </p:cNvPr>
          <p:cNvSpPr txBox="1"/>
          <p:nvPr/>
        </p:nvSpPr>
        <p:spPr>
          <a:xfrm>
            <a:off x="1453297" y="2879082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/>
              <a:t>小明的进程（不可见）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A8FC645B-8E91-257A-D4EF-5F24B28262D9}"/>
              </a:ext>
            </a:extLst>
          </p:cNvPr>
          <p:cNvSpPr txBox="1"/>
          <p:nvPr/>
        </p:nvSpPr>
        <p:spPr>
          <a:xfrm>
            <a:off x="4572000" y="2879082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/>
              <a:t>小红的程序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C279318B-53EF-FFD8-EC3D-E9A33E74291F}"/>
              </a:ext>
            </a:extLst>
          </p:cNvPr>
          <p:cNvSpPr txBox="1"/>
          <p:nvPr/>
        </p:nvSpPr>
        <p:spPr>
          <a:xfrm>
            <a:off x="4571999" y="3505572"/>
            <a:ext cx="2736305" cy="36933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zh-CN" dirty="0" err="1"/>
              <a:t>process_waitpid</a:t>
            </a:r>
            <a:r>
              <a:rPr kumimoji="1" lang="en-US" altLang="zh-CN" dirty="0"/>
              <a:t>(1, &amp;ret);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5F64E98E-7861-49E3-8634-C4C7CB3E0F5B}"/>
              </a:ext>
            </a:extLst>
          </p:cNvPr>
          <p:cNvSpPr txBox="1"/>
          <p:nvPr/>
        </p:nvSpPr>
        <p:spPr>
          <a:xfrm>
            <a:off x="4666488" y="3819275"/>
            <a:ext cx="2736647" cy="36933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zh-CN" dirty="0" err="1"/>
              <a:t>process_waitpid</a:t>
            </a:r>
            <a:r>
              <a:rPr kumimoji="1" lang="en-US" altLang="zh-CN" dirty="0"/>
              <a:t>(2, &amp;ret);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BAF8875C-A5FD-FFF4-D89A-B29519A90326}"/>
              </a:ext>
            </a:extLst>
          </p:cNvPr>
          <p:cNvSpPr txBox="1"/>
          <p:nvPr/>
        </p:nvSpPr>
        <p:spPr>
          <a:xfrm>
            <a:off x="4818221" y="4120688"/>
            <a:ext cx="2736647" cy="36933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zh-CN" dirty="0" err="1"/>
              <a:t>process_waitpid</a:t>
            </a:r>
            <a:r>
              <a:rPr kumimoji="1" lang="en-US" altLang="zh-CN" dirty="0"/>
              <a:t>(3, &amp;ret);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E4FFA69A-41CB-241B-CF60-1DC7FA690FE3}"/>
              </a:ext>
            </a:extLst>
          </p:cNvPr>
          <p:cNvSpPr txBox="1"/>
          <p:nvPr/>
        </p:nvSpPr>
        <p:spPr>
          <a:xfrm>
            <a:off x="5753056" y="4381499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…</a:t>
            </a:r>
            <a:endParaRPr kumimoji="1"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C637813A-F1E3-26DF-4DFB-B99CC06F57E4}"/>
              </a:ext>
            </a:extLst>
          </p:cNvPr>
          <p:cNvSpPr txBox="1"/>
          <p:nvPr/>
        </p:nvSpPr>
        <p:spPr>
          <a:xfrm>
            <a:off x="5004030" y="4681545"/>
            <a:ext cx="2864887" cy="36933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zh-CN" dirty="0" err="1"/>
              <a:t>process_waitpid</a:t>
            </a:r>
            <a:r>
              <a:rPr kumimoji="1" lang="en-US" altLang="zh-CN" dirty="0"/>
              <a:t>(12, &amp;ret);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EE023844-762C-3D62-30C7-749FD2E3BE31}"/>
              </a:ext>
            </a:extLst>
          </p:cNvPr>
          <p:cNvSpPr txBox="1"/>
          <p:nvPr/>
        </p:nvSpPr>
        <p:spPr>
          <a:xfrm>
            <a:off x="5998001" y="4877583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…</a:t>
            </a:r>
            <a:endParaRPr kumimoji="1" lang="zh-CN" altLang="en-US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57D79443-F00E-8EA0-AAF0-E903A29B76DA}"/>
              </a:ext>
            </a:extLst>
          </p:cNvPr>
          <p:cNvSpPr txBox="1"/>
          <p:nvPr/>
        </p:nvSpPr>
        <p:spPr>
          <a:xfrm>
            <a:off x="5248975" y="5177629"/>
            <a:ext cx="2929007" cy="36933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zh-CN" dirty="0" err="1"/>
              <a:t>process_waitpid</a:t>
            </a:r>
            <a:r>
              <a:rPr kumimoji="1" lang="en-US" altLang="zh-CN" dirty="0"/>
              <a:t>(15, &amp;ret);</a:t>
            </a:r>
          </a:p>
        </p:txBody>
      </p:sp>
      <p:cxnSp>
        <p:nvCxnSpPr>
          <p:cNvPr id="25" name="直线箭头连接符 24">
            <a:extLst>
              <a:ext uri="{FF2B5EF4-FFF2-40B4-BE49-F238E27FC236}">
                <a16:creationId xmlns:a16="http://schemas.microsoft.com/office/drawing/2014/main" id="{D01DF8A5-D7D4-E635-232F-CD4931C10737}"/>
              </a:ext>
            </a:extLst>
          </p:cNvPr>
          <p:cNvCxnSpPr>
            <a:cxnSpLocks/>
            <a:stCxn id="19" idx="1"/>
          </p:cNvCxnSpPr>
          <p:nvPr/>
        </p:nvCxnSpPr>
        <p:spPr>
          <a:xfrm flipH="1">
            <a:off x="3347864" y="4305354"/>
            <a:ext cx="1470357" cy="27218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线箭头连接符 25">
            <a:extLst>
              <a:ext uri="{FF2B5EF4-FFF2-40B4-BE49-F238E27FC236}">
                <a16:creationId xmlns:a16="http://schemas.microsoft.com/office/drawing/2014/main" id="{99C2BEC3-D31B-465E-4518-F80CE9C0C3B8}"/>
              </a:ext>
            </a:extLst>
          </p:cNvPr>
          <p:cNvCxnSpPr>
            <a:cxnSpLocks/>
            <a:stCxn id="21" idx="1"/>
          </p:cNvCxnSpPr>
          <p:nvPr/>
        </p:nvCxnSpPr>
        <p:spPr>
          <a:xfrm flipH="1" flipV="1">
            <a:off x="3485174" y="3777754"/>
            <a:ext cx="1518856" cy="108845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线箭头连接符 28">
            <a:extLst>
              <a:ext uri="{FF2B5EF4-FFF2-40B4-BE49-F238E27FC236}">
                <a16:creationId xmlns:a16="http://schemas.microsoft.com/office/drawing/2014/main" id="{9C6C31E3-BB1B-B6D8-590F-E2A6B785EA63}"/>
              </a:ext>
            </a:extLst>
          </p:cNvPr>
          <p:cNvCxnSpPr>
            <a:cxnSpLocks/>
            <a:stCxn id="23" idx="1"/>
          </p:cNvCxnSpPr>
          <p:nvPr/>
        </p:nvCxnSpPr>
        <p:spPr>
          <a:xfrm flipH="1" flipV="1">
            <a:off x="3471629" y="4204070"/>
            <a:ext cx="1777346" cy="115822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>
            <a:extLst>
              <a:ext uri="{FF2B5EF4-FFF2-40B4-BE49-F238E27FC236}">
                <a16:creationId xmlns:a16="http://schemas.microsoft.com/office/drawing/2014/main" id="{6F62A9DC-A915-484D-8818-BA011B1AE42D}"/>
              </a:ext>
            </a:extLst>
          </p:cNvPr>
          <p:cNvSpPr txBox="1"/>
          <p:nvPr/>
        </p:nvSpPr>
        <p:spPr>
          <a:xfrm>
            <a:off x="827584" y="5161756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>
                <a:solidFill>
                  <a:schemeClr val="accent1"/>
                </a:solidFill>
              </a:rPr>
              <a:t>如何避免“偷看”？</a:t>
            </a:r>
          </a:p>
        </p:txBody>
      </p:sp>
    </p:spTree>
    <p:extLst>
      <p:ext uri="{BB962C8B-B14F-4D97-AF65-F5344CB8AC3E}">
        <p14:creationId xmlns:p14="http://schemas.microsoft.com/office/powerpoint/2010/main" val="2253203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43C285-B02D-DFEF-D53D-F9E931720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改进：限制进程等待的范围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1E4706D-F4D8-2D1F-F941-E6CD434E67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目标：</a:t>
            </a:r>
            <a:r>
              <a:rPr kumimoji="1" lang="zh-CN" altLang="en-US" dirty="0">
                <a:solidFill>
                  <a:srgbClr val="FF0000"/>
                </a:solidFill>
              </a:rPr>
              <a:t>只有创建某进程的程序才能监控它</a:t>
            </a:r>
            <a:endParaRPr kumimoji="1" lang="en-US" altLang="zh-CN" dirty="0">
              <a:solidFill>
                <a:srgbClr val="FF0000"/>
              </a:solidFill>
            </a:endParaRPr>
          </a:p>
          <a:p>
            <a:pPr lvl="1"/>
            <a:r>
              <a:rPr kumimoji="1" lang="zh-CN" altLang="en-US" dirty="0"/>
              <a:t>程序属于小明，所以小红的程序不能监控</a:t>
            </a:r>
            <a:endParaRPr kumimoji="1" lang="en-US" altLang="zh-CN" dirty="0"/>
          </a:p>
          <a:p>
            <a:r>
              <a:rPr kumimoji="1" lang="zh-CN" altLang="en-US" dirty="0"/>
              <a:t>实现：引入父（创建者）子（被创建者）进程概念</a:t>
            </a:r>
            <a:endParaRPr kumimoji="1" lang="en-US" altLang="zh-CN" dirty="0"/>
          </a:p>
          <a:p>
            <a:r>
              <a:rPr kumimoji="1" lang="zh-CN" altLang="en-US" dirty="0"/>
              <a:t>进程之间的创建关系构建了一棵进程树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第一个进程（树根）通常由内核主动创建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15B3238-E668-FDD6-DAC5-41BE9B386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31</a:t>
            </a:fld>
            <a:endParaRPr lang="zh-CN" altLang="en-US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8ED1CB9E-AA99-CDD3-3019-B928055FC1A3}"/>
              </a:ext>
            </a:extLst>
          </p:cNvPr>
          <p:cNvSpPr/>
          <p:nvPr/>
        </p:nvSpPr>
        <p:spPr>
          <a:xfrm>
            <a:off x="2050227" y="4443287"/>
            <a:ext cx="648072" cy="6480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23FD97F-B92C-5112-57DC-7FBBC48078F8}"/>
              </a:ext>
            </a:extLst>
          </p:cNvPr>
          <p:cNvSpPr txBox="1"/>
          <p:nvPr/>
        </p:nvSpPr>
        <p:spPr>
          <a:xfrm>
            <a:off x="2167315" y="4505713"/>
            <a:ext cx="4138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400" dirty="0" err="1"/>
              <a:t>init</a:t>
            </a:r>
            <a:endParaRPr kumimoji="1" lang="en-US" altLang="zh-CN" sz="1400" dirty="0"/>
          </a:p>
          <a:p>
            <a:pPr algn="ctr"/>
            <a:r>
              <a:rPr kumimoji="1" lang="en-US" altLang="zh-CN" sz="1400" dirty="0"/>
              <a:t>1</a:t>
            </a:r>
            <a:endParaRPr kumimoji="1" lang="zh-CN" altLang="en-US" sz="1400" dirty="0"/>
          </a:p>
        </p:txBody>
      </p:sp>
      <p:cxnSp>
        <p:nvCxnSpPr>
          <p:cNvPr id="10" name="直线箭头连接符 9">
            <a:extLst>
              <a:ext uri="{FF2B5EF4-FFF2-40B4-BE49-F238E27FC236}">
                <a16:creationId xmlns:a16="http://schemas.microsoft.com/office/drawing/2014/main" id="{219913A6-332A-15D7-8665-48A4C47B4E7F}"/>
              </a:ext>
            </a:extLst>
          </p:cNvPr>
          <p:cNvCxnSpPr>
            <a:stCxn id="5" idx="6"/>
          </p:cNvCxnSpPr>
          <p:nvPr/>
        </p:nvCxnSpPr>
        <p:spPr>
          <a:xfrm flipV="1">
            <a:off x="2698299" y="4443287"/>
            <a:ext cx="576064" cy="32403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线箭头连接符 10">
            <a:extLst>
              <a:ext uri="{FF2B5EF4-FFF2-40B4-BE49-F238E27FC236}">
                <a16:creationId xmlns:a16="http://schemas.microsoft.com/office/drawing/2014/main" id="{3D951247-C0B1-6A2E-96D0-3386B9EDA840}"/>
              </a:ext>
            </a:extLst>
          </p:cNvPr>
          <p:cNvCxnSpPr>
            <a:cxnSpLocks/>
            <a:stCxn id="5" idx="6"/>
          </p:cNvCxnSpPr>
          <p:nvPr/>
        </p:nvCxnSpPr>
        <p:spPr>
          <a:xfrm>
            <a:off x="2698299" y="4767323"/>
            <a:ext cx="576064" cy="38992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D80D9A6F-3D56-3592-2EF4-281CF3014BBA}"/>
              </a:ext>
            </a:extLst>
          </p:cNvPr>
          <p:cNvSpPr txBox="1"/>
          <p:nvPr/>
        </p:nvSpPr>
        <p:spPr>
          <a:xfrm>
            <a:off x="3229283" y="4205758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…</a:t>
            </a:r>
            <a:endParaRPr kumimoji="1"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2E8CA168-9F31-B9F7-BF77-B709B10ABD6C}"/>
              </a:ext>
            </a:extLst>
          </p:cNvPr>
          <p:cNvSpPr txBox="1"/>
          <p:nvPr/>
        </p:nvSpPr>
        <p:spPr>
          <a:xfrm>
            <a:off x="3233020" y="489912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…</a:t>
            </a:r>
            <a:endParaRPr kumimoji="1" lang="zh-CN" altLang="en-US" dirty="0"/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7E187EA2-01E9-53C7-C5F9-F6F71587735D}"/>
              </a:ext>
            </a:extLst>
          </p:cNvPr>
          <p:cNvSpPr/>
          <p:nvPr/>
        </p:nvSpPr>
        <p:spPr>
          <a:xfrm>
            <a:off x="3912759" y="4020116"/>
            <a:ext cx="648072" cy="6480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57C7A7EE-B887-4E17-D676-3478E669FD00}"/>
              </a:ext>
            </a:extLst>
          </p:cNvPr>
          <p:cNvSpPr txBox="1"/>
          <p:nvPr/>
        </p:nvSpPr>
        <p:spPr>
          <a:xfrm>
            <a:off x="3964926" y="4082542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400" dirty="0"/>
              <a:t>小明</a:t>
            </a:r>
            <a:endParaRPr kumimoji="1" lang="en-US" altLang="zh-CN" sz="1400" dirty="0"/>
          </a:p>
          <a:p>
            <a:pPr algn="ctr"/>
            <a:r>
              <a:rPr kumimoji="1" lang="en-US" altLang="zh-CN" sz="1400" dirty="0"/>
              <a:t>12</a:t>
            </a:r>
            <a:endParaRPr kumimoji="1" lang="zh-CN" altLang="en-US" sz="1400" dirty="0"/>
          </a:p>
        </p:txBody>
      </p:sp>
      <p:cxnSp>
        <p:nvCxnSpPr>
          <p:cNvPr id="18" name="直线箭头连接符 17">
            <a:extLst>
              <a:ext uri="{FF2B5EF4-FFF2-40B4-BE49-F238E27FC236}">
                <a16:creationId xmlns:a16="http://schemas.microsoft.com/office/drawing/2014/main" id="{C5ECCC2B-ED2D-F5E3-680A-4C0B55B3B937}"/>
              </a:ext>
            </a:extLst>
          </p:cNvPr>
          <p:cNvCxnSpPr>
            <a:cxnSpLocks/>
            <a:endCxn id="16" idx="2"/>
          </p:cNvCxnSpPr>
          <p:nvPr/>
        </p:nvCxnSpPr>
        <p:spPr>
          <a:xfrm flipV="1">
            <a:off x="3590828" y="4344152"/>
            <a:ext cx="321931" cy="9913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线箭头连接符 22">
            <a:extLst>
              <a:ext uri="{FF2B5EF4-FFF2-40B4-BE49-F238E27FC236}">
                <a16:creationId xmlns:a16="http://schemas.microsoft.com/office/drawing/2014/main" id="{C28C4C63-923A-F610-FAF7-E4D9794F98A5}"/>
              </a:ext>
            </a:extLst>
          </p:cNvPr>
          <p:cNvCxnSpPr>
            <a:cxnSpLocks/>
            <a:endCxn id="24" idx="2"/>
          </p:cNvCxnSpPr>
          <p:nvPr/>
        </p:nvCxnSpPr>
        <p:spPr>
          <a:xfrm>
            <a:off x="3590828" y="5157251"/>
            <a:ext cx="315489" cy="18452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椭圆 23">
            <a:extLst>
              <a:ext uri="{FF2B5EF4-FFF2-40B4-BE49-F238E27FC236}">
                <a16:creationId xmlns:a16="http://schemas.microsoft.com/office/drawing/2014/main" id="{BFA5E268-ABB6-3BE9-DF3B-6E72A41057B5}"/>
              </a:ext>
            </a:extLst>
          </p:cNvPr>
          <p:cNvSpPr/>
          <p:nvPr/>
        </p:nvSpPr>
        <p:spPr>
          <a:xfrm>
            <a:off x="3906317" y="5017740"/>
            <a:ext cx="648072" cy="6480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702C03B3-5C27-E663-0578-A3D8DE9806E1}"/>
              </a:ext>
            </a:extLst>
          </p:cNvPr>
          <p:cNvSpPr txBox="1"/>
          <p:nvPr/>
        </p:nvSpPr>
        <p:spPr>
          <a:xfrm>
            <a:off x="3958484" y="5080166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400" dirty="0"/>
              <a:t>小红</a:t>
            </a:r>
            <a:endParaRPr kumimoji="1" lang="en-US" altLang="zh-CN" sz="1400" dirty="0"/>
          </a:p>
          <a:p>
            <a:pPr algn="ctr"/>
            <a:r>
              <a:rPr kumimoji="1" lang="en-US" altLang="zh-CN" sz="1400" dirty="0"/>
              <a:t>5</a:t>
            </a:r>
            <a:endParaRPr kumimoji="1" lang="zh-CN" altLang="en-US" sz="1400" dirty="0"/>
          </a:p>
        </p:txBody>
      </p:sp>
      <p:sp>
        <p:nvSpPr>
          <p:cNvPr id="28" name="椭圆 27">
            <a:extLst>
              <a:ext uri="{FF2B5EF4-FFF2-40B4-BE49-F238E27FC236}">
                <a16:creationId xmlns:a16="http://schemas.microsoft.com/office/drawing/2014/main" id="{2F81A480-1077-186B-1965-E3B9FB988E8D}"/>
              </a:ext>
            </a:extLst>
          </p:cNvPr>
          <p:cNvSpPr/>
          <p:nvPr/>
        </p:nvSpPr>
        <p:spPr>
          <a:xfrm>
            <a:off x="5029258" y="3854761"/>
            <a:ext cx="648072" cy="6480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F406B798-7AEA-CB4E-043A-BC2FC58181DD}"/>
              </a:ext>
            </a:extLst>
          </p:cNvPr>
          <p:cNvSpPr txBox="1"/>
          <p:nvPr/>
        </p:nvSpPr>
        <p:spPr>
          <a:xfrm>
            <a:off x="5081425" y="3917187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400" dirty="0"/>
              <a:t>小明</a:t>
            </a:r>
            <a:endParaRPr kumimoji="1" lang="en-US" altLang="zh-CN" sz="1400" dirty="0"/>
          </a:p>
          <a:p>
            <a:pPr algn="ctr"/>
            <a:r>
              <a:rPr kumimoji="1" lang="en-US" altLang="zh-CN" sz="1400" dirty="0"/>
              <a:t>15</a:t>
            </a:r>
            <a:endParaRPr kumimoji="1" lang="zh-CN" altLang="en-US" sz="1400" dirty="0"/>
          </a:p>
        </p:txBody>
      </p:sp>
      <p:cxnSp>
        <p:nvCxnSpPr>
          <p:cNvPr id="30" name="直线箭头连接符 29">
            <a:extLst>
              <a:ext uri="{FF2B5EF4-FFF2-40B4-BE49-F238E27FC236}">
                <a16:creationId xmlns:a16="http://schemas.microsoft.com/office/drawing/2014/main" id="{68C595B0-81B0-76AA-D1FA-AB8727178547}"/>
              </a:ext>
            </a:extLst>
          </p:cNvPr>
          <p:cNvCxnSpPr>
            <a:cxnSpLocks/>
            <a:stCxn id="16" idx="6"/>
            <a:endCxn id="28" idx="2"/>
          </p:cNvCxnSpPr>
          <p:nvPr/>
        </p:nvCxnSpPr>
        <p:spPr>
          <a:xfrm flipV="1">
            <a:off x="4560831" y="4178797"/>
            <a:ext cx="468427" cy="16535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35247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520863-9D66-7A28-C8B3-3D76E31AE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改进后的实现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1532554-6B6C-55FF-5457-FE8C77A25D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分别修改</a:t>
            </a:r>
            <a:r>
              <a:rPr kumimoji="1" lang="en-US" altLang="zh-CN" dirty="0"/>
              <a:t>PCB</a:t>
            </a:r>
            <a:r>
              <a:rPr kumimoji="1" lang="zh-CN" altLang="en-US" dirty="0"/>
              <a:t>和</a:t>
            </a:r>
            <a:r>
              <a:rPr kumimoji="1" lang="en-US" altLang="zh-CN" dirty="0" err="1"/>
              <a:t>process_waitpid</a:t>
            </a:r>
            <a:r>
              <a:rPr kumimoji="1" lang="zh-CN" altLang="en-US" dirty="0"/>
              <a:t>实现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663943F-C645-1945-6283-B2A472B9F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32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76DD9A3-916A-5BA5-01F3-DE0258F5E8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606" y="2281436"/>
            <a:ext cx="3245346" cy="300302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23D2F9C-2CD8-6703-EA14-F4A1F65BBB19}"/>
              </a:ext>
            </a:extLst>
          </p:cNvPr>
          <p:cNvSpPr txBox="1"/>
          <p:nvPr/>
        </p:nvSpPr>
        <p:spPr>
          <a:xfrm>
            <a:off x="1427878" y="2014890"/>
            <a:ext cx="21788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b="1" dirty="0"/>
              <a:t>PCB:</a:t>
            </a:r>
            <a:r>
              <a:rPr kumimoji="1" lang="zh-CN" altLang="en-US" sz="1600" b="1" dirty="0"/>
              <a:t> 维护子进程列表</a:t>
            </a:r>
            <a:endParaRPr kumimoji="1" lang="zh-CN" altLang="en-US" sz="2000" b="1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206D6F0-A607-073C-77E7-34FFA81541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1386" y="2353444"/>
            <a:ext cx="3663979" cy="3239494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F7F57E01-2A07-11E6-EBAA-A0DDCF0C244C}"/>
              </a:ext>
            </a:extLst>
          </p:cNvPr>
          <p:cNvSpPr/>
          <p:nvPr/>
        </p:nvSpPr>
        <p:spPr>
          <a:xfrm>
            <a:off x="1427878" y="4607178"/>
            <a:ext cx="1919986" cy="33855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36F0C19C-39E0-E8C6-B67E-F38B145AEA9D}"/>
              </a:ext>
            </a:extLst>
          </p:cNvPr>
          <p:cNvSpPr/>
          <p:nvPr/>
        </p:nvSpPr>
        <p:spPr>
          <a:xfrm>
            <a:off x="4932040" y="3145532"/>
            <a:ext cx="1919986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DA97BA4-CEDE-A8EF-F6F1-4656FC20253E}"/>
              </a:ext>
            </a:extLst>
          </p:cNvPr>
          <p:cNvSpPr txBox="1"/>
          <p:nvPr/>
        </p:nvSpPr>
        <p:spPr>
          <a:xfrm>
            <a:off x="4496023" y="2014890"/>
            <a:ext cx="38347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b="1" dirty="0" err="1"/>
              <a:t>waitpid</a:t>
            </a:r>
            <a:r>
              <a:rPr kumimoji="1" lang="en-US" altLang="zh-CN" sz="1600" b="1" dirty="0"/>
              <a:t>:</a:t>
            </a:r>
            <a:r>
              <a:rPr kumimoji="1" lang="zh-CN" altLang="en-US" sz="1600" b="1" dirty="0"/>
              <a:t>扫描子进程列表而不是所有进程</a:t>
            </a:r>
            <a:endParaRPr kumimoji="1" lang="zh-CN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0486193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0AA555-6DDA-564C-DC06-3CF3F4F0B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一个关于</a:t>
            </a:r>
            <a:r>
              <a:rPr kumimoji="1" lang="en-US" altLang="zh-CN" dirty="0" err="1"/>
              <a:t>process_waitpid</a:t>
            </a:r>
            <a:r>
              <a:rPr kumimoji="1" lang="zh-CN" altLang="en-US" dirty="0"/>
              <a:t>的疑问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D51CD44-B0BF-7F65-9F52-1B1E1584A3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在编程时，我们并未强制创建者调用</a:t>
            </a:r>
            <a:r>
              <a:rPr kumimoji="1" lang="en-US" altLang="zh-CN" dirty="0" err="1"/>
              <a:t>waitpid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如果</a:t>
            </a:r>
            <a:r>
              <a:rPr kumimoji="1" lang="en-US" altLang="zh-CN" dirty="0"/>
              <a:t>shell</a:t>
            </a:r>
            <a:r>
              <a:rPr kumimoji="1" lang="zh-CN" altLang="en-US" dirty="0"/>
              <a:t>不调用</a:t>
            </a:r>
            <a:r>
              <a:rPr kumimoji="1" lang="en-US" altLang="zh-CN" dirty="0" err="1"/>
              <a:t>waitpid</a:t>
            </a:r>
            <a:r>
              <a:rPr kumimoji="1" lang="zh-CN" altLang="en-US" dirty="0"/>
              <a:t>，会怎么样呢？</a:t>
            </a:r>
            <a:endParaRPr kumimoji="1" lang="en-US" altLang="zh-CN" dirty="0"/>
          </a:p>
          <a:p>
            <a:pPr lvl="2"/>
            <a:r>
              <a:rPr kumimoji="1" lang="en-US" altLang="zh-CN" dirty="0"/>
              <a:t>ls</a:t>
            </a:r>
            <a:r>
              <a:rPr kumimoji="1" lang="zh-CN" altLang="en-US" dirty="0"/>
              <a:t>进程已退出，但并未销毁（有的进程活着，它已经死了）</a:t>
            </a:r>
            <a:endParaRPr kumimoji="1" lang="en-US" altLang="zh-CN" dirty="0"/>
          </a:p>
          <a:p>
            <a:pPr lvl="3"/>
            <a:r>
              <a:rPr kumimoji="1" lang="zh-CN" altLang="en-US" dirty="0"/>
              <a:t>称为僵尸进程（</a:t>
            </a:r>
            <a:r>
              <a:rPr kumimoji="1" lang="en-US" altLang="zh-CN" dirty="0"/>
              <a:t>zombie</a:t>
            </a:r>
            <a:r>
              <a:rPr kumimoji="1" lang="zh-CN" altLang="en-US" dirty="0"/>
              <a:t>）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2CD31E8-2234-97C2-4111-9FB7D32868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33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90E0DCA-EA9E-1D43-043B-5A68E1C68D37}"/>
              </a:ext>
            </a:extLst>
          </p:cNvPr>
          <p:cNvSpPr txBox="1"/>
          <p:nvPr/>
        </p:nvSpPr>
        <p:spPr>
          <a:xfrm>
            <a:off x="447177" y="3155214"/>
            <a:ext cx="5400600" cy="206210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kumimoji="1" lang="zh-CN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1"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(true) {</a:t>
            </a:r>
            <a:br>
              <a:rPr kumimoji="1"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1"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char *buffer = </a:t>
            </a:r>
            <a:r>
              <a:rPr kumimoji="1" lang="en-US" altLang="zh-CN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read_from_user</a:t>
            </a:r>
            <a:r>
              <a:rPr kumimoji="1"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r>
              <a:rPr kumimoji="1"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if (</a:t>
            </a:r>
            <a:r>
              <a:rPr kumimoji="1" lang="en-US" altLang="zh-CN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strcmp</a:t>
            </a:r>
            <a:r>
              <a:rPr kumimoji="1"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(buffer, “/bin/ls”) == 0) {</a:t>
            </a:r>
          </a:p>
          <a:p>
            <a:r>
              <a:rPr kumimoji="1"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int id = </a:t>
            </a:r>
            <a:r>
              <a:rPr kumimoji="1" lang="en-US" altLang="zh-CN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process_create</a:t>
            </a:r>
            <a:r>
              <a:rPr kumimoji="1"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(“/bin/ls”);</a:t>
            </a:r>
          </a:p>
          <a:p>
            <a:r>
              <a:rPr kumimoji="1"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} </a:t>
            </a:r>
          </a:p>
          <a:p>
            <a:r>
              <a:rPr kumimoji="1"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else if …</a:t>
            </a:r>
          </a:p>
          <a:p>
            <a:r>
              <a:rPr kumimoji="1"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…</a:t>
            </a:r>
          </a:p>
          <a:p>
            <a:r>
              <a:rPr kumimoji="1"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1" lang="zh-CN" alt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2577650-043C-50D6-93B3-24B91295E79C}"/>
              </a:ext>
            </a:extLst>
          </p:cNvPr>
          <p:cNvSpPr txBox="1"/>
          <p:nvPr/>
        </p:nvSpPr>
        <p:spPr>
          <a:xfrm>
            <a:off x="6435486" y="3361556"/>
            <a:ext cx="2276203" cy="1323439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int main</a:t>
            </a:r>
            <a:r>
              <a:rPr kumimoji="1" lang="zh-CN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（</a:t>
            </a:r>
            <a:r>
              <a:rPr kumimoji="1"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…) {</a:t>
            </a:r>
          </a:p>
          <a:p>
            <a:r>
              <a:rPr kumimoji="1"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//</a:t>
            </a:r>
            <a:r>
              <a:rPr kumimoji="1" lang="zh-CN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1"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ls</a:t>
            </a:r>
            <a:r>
              <a:rPr kumimoji="1" lang="zh-CN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的逻辑</a:t>
            </a:r>
            <a:endParaRPr kumimoji="1" lang="en-US" altLang="zh-CN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kumimoji="1"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…</a:t>
            </a:r>
          </a:p>
          <a:p>
            <a:r>
              <a:rPr kumimoji="1" lang="zh-CN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1" lang="en-US" altLang="zh-CN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process_exit</a:t>
            </a:r>
            <a:r>
              <a:rPr kumimoji="1"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1" lang="en-US" altLang="zh-CN" sz="16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kumimoji="1"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kumimoji="1"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1" lang="zh-CN" alt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026" name="Picture 2" descr="Zombie PNG Image | Zombies, Desenhos zumbis, Plantas vs zumbis">
            <a:extLst>
              <a:ext uri="{FF2B5EF4-FFF2-40B4-BE49-F238E27FC236}">
                <a16:creationId xmlns:a16="http://schemas.microsoft.com/office/drawing/2014/main" id="{18A3E957-CC94-A5A7-5DCE-B3E968F4C3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4408" y="4381499"/>
            <a:ext cx="574354" cy="913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74111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0AA555-6DDA-564C-DC06-3CF3F4F0B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一个关于</a:t>
            </a:r>
            <a:r>
              <a:rPr kumimoji="1" lang="en-US" altLang="zh-CN" dirty="0" err="1"/>
              <a:t>process_waitpid</a:t>
            </a:r>
            <a:r>
              <a:rPr kumimoji="1" lang="zh-CN" altLang="en-US" dirty="0"/>
              <a:t>的疑问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D51CD44-B0BF-7F65-9F52-1B1E1584A3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在编程时，我们并未强制创建者调用</a:t>
            </a:r>
            <a:r>
              <a:rPr kumimoji="1" lang="en-US" altLang="zh-CN" dirty="0" err="1"/>
              <a:t>waitpid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如果</a:t>
            </a:r>
            <a:r>
              <a:rPr kumimoji="1" lang="en-US" altLang="zh-CN" dirty="0"/>
              <a:t>shell</a:t>
            </a:r>
            <a:r>
              <a:rPr kumimoji="1" lang="zh-CN" altLang="en-US" dirty="0"/>
              <a:t>不调用</a:t>
            </a:r>
            <a:r>
              <a:rPr kumimoji="1" lang="en-US" altLang="zh-CN" dirty="0" err="1"/>
              <a:t>waitpid</a:t>
            </a:r>
            <a:r>
              <a:rPr kumimoji="1" lang="zh-CN" altLang="en-US" dirty="0"/>
              <a:t>，会怎么样呢？</a:t>
            </a:r>
            <a:endParaRPr kumimoji="1" lang="en-US" altLang="zh-CN" dirty="0"/>
          </a:p>
          <a:p>
            <a:pPr lvl="2"/>
            <a:r>
              <a:rPr kumimoji="1" lang="zh-CN" altLang="en-US" dirty="0"/>
              <a:t>解决方案：当</a:t>
            </a:r>
            <a:r>
              <a:rPr kumimoji="1" lang="en-US" altLang="zh-CN" dirty="0"/>
              <a:t>shell</a:t>
            </a:r>
            <a:r>
              <a:rPr kumimoji="1" lang="zh-CN" altLang="en-US" dirty="0"/>
              <a:t>进程退出后，由</a:t>
            </a:r>
            <a:r>
              <a:rPr kumimoji="1" lang="en-US" altLang="zh-CN" dirty="0" err="1"/>
              <a:t>init</a:t>
            </a:r>
            <a:r>
              <a:rPr kumimoji="1" lang="zh-CN" altLang="en-US" dirty="0"/>
              <a:t>进程代管并回收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2CD31E8-2234-97C2-4111-9FB7D32868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34</a:t>
            </a:fld>
            <a:endParaRPr lang="zh-CN" altLang="en-US"/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C48E9224-268C-DD27-3EFE-A4AF9A22753A}"/>
              </a:ext>
            </a:extLst>
          </p:cNvPr>
          <p:cNvSpPr/>
          <p:nvPr/>
        </p:nvSpPr>
        <p:spPr>
          <a:xfrm>
            <a:off x="2123728" y="3971488"/>
            <a:ext cx="648072" cy="6480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BA84573A-9313-8AE4-C0EE-96EA378739B5}"/>
              </a:ext>
            </a:extLst>
          </p:cNvPr>
          <p:cNvSpPr txBox="1"/>
          <p:nvPr/>
        </p:nvSpPr>
        <p:spPr>
          <a:xfrm>
            <a:off x="2240816" y="4033914"/>
            <a:ext cx="4138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400" dirty="0" err="1"/>
              <a:t>init</a:t>
            </a:r>
            <a:endParaRPr kumimoji="1" lang="en-US" altLang="zh-CN" sz="1400" dirty="0"/>
          </a:p>
          <a:p>
            <a:pPr algn="ctr"/>
            <a:r>
              <a:rPr kumimoji="1" lang="en-US" altLang="zh-CN" sz="1400" dirty="0"/>
              <a:t>1</a:t>
            </a:r>
            <a:endParaRPr kumimoji="1" lang="zh-CN" altLang="en-US" sz="1400" dirty="0"/>
          </a:p>
        </p:txBody>
      </p:sp>
      <p:cxnSp>
        <p:nvCxnSpPr>
          <p:cNvPr id="23" name="直线箭头连接符 22">
            <a:extLst>
              <a:ext uri="{FF2B5EF4-FFF2-40B4-BE49-F238E27FC236}">
                <a16:creationId xmlns:a16="http://schemas.microsoft.com/office/drawing/2014/main" id="{8A86ABE7-0006-89CC-E679-19CD4D494CC2}"/>
              </a:ext>
            </a:extLst>
          </p:cNvPr>
          <p:cNvCxnSpPr>
            <a:stCxn id="21" idx="6"/>
          </p:cNvCxnSpPr>
          <p:nvPr/>
        </p:nvCxnSpPr>
        <p:spPr>
          <a:xfrm flipV="1">
            <a:off x="2771800" y="3971488"/>
            <a:ext cx="576064" cy="32403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线箭头连接符 23">
            <a:extLst>
              <a:ext uri="{FF2B5EF4-FFF2-40B4-BE49-F238E27FC236}">
                <a16:creationId xmlns:a16="http://schemas.microsoft.com/office/drawing/2014/main" id="{D41A2DD1-C4D4-2E90-8E0E-477CC22A7486}"/>
              </a:ext>
            </a:extLst>
          </p:cNvPr>
          <p:cNvCxnSpPr>
            <a:cxnSpLocks/>
            <a:stCxn id="21" idx="6"/>
          </p:cNvCxnSpPr>
          <p:nvPr/>
        </p:nvCxnSpPr>
        <p:spPr>
          <a:xfrm>
            <a:off x="2771800" y="4295524"/>
            <a:ext cx="576064" cy="38992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>
            <a:extLst>
              <a:ext uri="{FF2B5EF4-FFF2-40B4-BE49-F238E27FC236}">
                <a16:creationId xmlns:a16="http://schemas.microsoft.com/office/drawing/2014/main" id="{910F7764-7CC7-09DF-81BE-3B7CCCD61ADC}"/>
              </a:ext>
            </a:extLst>
          </p:cNvPr>
          <p:cNvSpPr txBox="1"/>
          <p:nvPr/>
        </p:nvSpPr>
        <p:spPr>
          <a:xfrm>
            <a:off x="3302784" y="3733959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…</a:t>
            </a:r>
            <a:endParaRPr kumimoji="1" lang="zh-CN" altLang="en-US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09C5201E-4420-8DFE-1822-28C622C7F146}"/>
              </a:ext>
            </a:extLst>
          </p:cNvPr>
          <p:cNvSpPr txBox="1"/>
          <p:nvPr/>
        </p:nvSpPr>
        <p:spPr>
          <a:xfrm>
            <a:off x="3306521" y="4427327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…</a:t>
            </a:r>
            <a:endParaRPr kumimoji="1" lang="zh-CN" altLang="en-US" dirty="0"/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0FDA79F1-EFE4-1E97-4FBA-0B385C69ADEC}"/>
              </a:ext>
            </a:extLst>
          </p:cNvPr>
          <p:cNvSpPr/>
          <p:nvPr/>
        </p:nvSpPr>
        <p:spPr>
          <a:xfrm>
            <a:off x="3986260" y="3548317"/>
            <a:ext cx="648072" cy="6480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7FE30CB8-3EFA-8663-6811-1AA0ED8E3F26}"/>
              </a:ext>
            </a:extLst>
          </p:cNvPr>
          <p:cNvSpPr txBox="1"/>
          <p:nvPr/>
        </p:nvSpPr>
        <p:spPr>
          <a:xfrm>
            <a:off x="4038427" y="3610743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400" dirty="0"/>
              <a:t>小明</a:t>
            </a:r>
            <a:endParaRPr kumimoji="1" lang="en-US" altLang="zh-CN" sz="1400" dirty="0"/>
          </a:p>
          <a:p>
            <a:pPr algn="ctr"/>
            <a:r>
              <a:rPr kumimoji="1" lang="en-US" altLang="zh-CN" sz="1400" dirty="0"/>
              <a:t>12</a:t>
            </a:r>
            <a:endParaRPr kumimoji="1" lang="zh-CN" altLang="en-US" sz="1400" dirty="0"/>
          </a:p>
        </p:txBody>
      </p:sp>
      <p:cxnSp>
        <p:nvCxnSpPr>
          <p:cNvPr id="29" name="直线箭头连接符 28">
            <a:extLst>
              <a:ext uri="{FF2B5EF4-FFF2-40B4-BE49-F238E27FC236}">
                <a16:creationId xmlns:a16="http://schemas.microsoft.com/office/drawing/2014/main" id="{6B6328C2-4810-ABFE-A761-5E211FB91CBC}"/>
              </a:ext>
            </a:extLst>
          </p:cNvPr>
          <p:cNvCxnSpPr>
            <a:cxnSpLocks/>
            <a:endCxn id="27" idx="2"/>
          </p:cNvCxnSpPr>
          <p:nvPr/>
        </p:nvCxnSpPr>
        <p:spPr>
          <a:xfrm flipV="1">
            <a:off x="3664329" y="3872353"/>
            <a:ext cx="321931" cy="9913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线箭头连接符 29">
            <a:extLst>
              <a:ext uri="{FF2B5EF4-FFF2-40B4-BE49-F238E27FC236}">
                <a16:creationId xmlns:a16="http://schemas.microsoft.com/office/drawing/2014/main" id="{5550C814-5A48-EF47-D411-B439FD883159}"/>
              </a:ext>
            </a:extLst>
          </p:cNvPr>
          <p:cNvCxnSpPr>
            <a:cxnSpLocks/>
            <a:endCxn id="31" idx="2"/>
          </p:cNvCxnSpPr>
          <p:nvPr/>
        </p:nvCxnSpPr>
        <p:spPr>
          <a:xfrm>
            <a:off x="3664329" y="4685452"/>
            <a:ext cx="315489" cy="18452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椭圆 30">
            <a:extLst>
              <a:ext uri="{FF2B5EF4-FFF2-40B4-BE49-F238E27FC236}">
                <a16:creationId xmlns:a16="http://schemas.microsoft.com/office/drawing/2014/main" id="{1DFE0049-985E-9A7B-A8BB-8539B4EE3A91}"/>
              </a:ext>
            </a:extLst>
          </p:cNvPr>
          <p:cNvSpPr/>
          <p:nvPr/>
        </p:nvSpPr>
        <p:spPr>
          <a:xfrm>
            <a:off x="3979818" y="4545941"/>
            <a:ext cx="648072" cy="6480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6EFFDDEC-4B4E-60AF-F39A-0886923F50AE}"/>
              </a:ext>
            </a:extLst>
          </p:cNvPr>
          <p:cNvSpPr txBox="1"/>
          <p:nvPr/>
        </p:nvSpPr>
        <p:spPr>
          <a:xfrm>
            <a:off x="4031985" y="4608367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400" dirty="0"/>
              <a:t>小红</a:t>
            </a:r>
            <a:endParaRPr kumimoji="1" lang="en-US" altLang="zh-CN" sz="1400" dirty="0"/>
          </a:p>
          <a:p>
            <a:pPr algn="ctr"/>
            <a:r>
              <a:rPr kumimoji="1" lang="en-US" altLang="zh-CN" sz="1400" dirty="0"/>
              <a:t>5</a:t>
            </a:r>
            <a:endParaRPr kumimoji="1" lang="zh-CN" altLang="en-US" sz="1400" dirty="0"/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58E1E45D-D086-BBB2-EE49-59144651284D}"/>
              </a:ext>
            </a:extLst>
          </p:cNvPr>
          <p:cNvSpPr/>
          <p:nvPr/>
        </p:nvSpPr>
        <p:spPr>
          <a:xfrm>
            <a:off x="5102759" y="3382962"/>
            <a:ext cx="648072" cy="6480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890DFE61-D7E5-5D40-72AB-8FCB39113AC2}"/>
              </a:ext>
            </a:extLst>
          </p:cNvPr>
          <p:cNvSpPr txBox="1"/>
          <p:nvPr/>
        </p:nvSpPr>
        <p:spPr>
          <a:xfrm>
            <a:off x="5154926" y="3445388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400" dirty="0"/>
              <a:t>小明</a:t>
            </a:r>
            <a:endParaRPr kumimoji="1" lang="en-US" altLang="zh-CN" sz="1400" dirty="0"/>
          </a:p>
          <a:p>
            <a:pPr algn="ctr"/>
            <a:r>
              <a:rPr kumimoji="1" lang="en-US" altLang="zh-CN" sz="1400" dirty="0"/>
              <a:t>15</a:t>
            </a:r>
            <a:endParaRPr kumimoji="1" lang="zh-CN" altLang="en-US" sz="1400" dirty="0"/>
          </a:p>
        </p:txBody>
      </p:sp>
      <p:cxnSp>
        <p:nvCxnSpPr>
          <p:cNvPr id="35" name="直线箭头连接符 34">
            <a:extLst>
              <a:ext uri="{FF2B5EF4-FFF2-40B4-BE49-F238E27FC236}">
                <a16:creationId xmlns:a16="http://schemas.microsoft.com/office/drawing/2014/main" id="{4F907F7B-AF3B-5767-7113-0C9643A96C59}"/>
              </a:ext>
            </a:extLst>
          </p:cNvPr>
          <p:cNvCxnSpPr>
            <a:cxnSpLocks/>
            <a:stCxn id="27" idx="6"/>
            <a:endCxn id="33" idx="2"/>
          </p:cNvCxnSpPr>
          <p:nvPr/>
        </p:nvCxnSpPr>
        <p:spPr>
          <a:xfrm flipV="1">
            <a:off x="4634332" y="3706998"/>
            <a:ext cx="468427" cy="16535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2" descr="Zombie PNG Image | Zombies, Desenhos zumbis, Plantas vs zumbis">
            <a:extLst>
              <a:ext uri="{FF2B5EF4-FFF2-40B4-BE49-F238E27FC236}">
                <a16:creationId xmlns:a16="http://schemas.microsoft.com/office/drawing/2014/main" id="{45406F3C-78BC-A705-0824-3E9288B1DB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6795" y="3154101"/>
            <a:ext cx="574354" cy="913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8" name="直线连接符 37">
            <a:extLst>
              <a:ext uri="{FF2B5EF4-FFF2-40B4-BE49-F238E27FC236}">
                <a16:creationId xmlns:a16="http://schemas.microsoft.com/office/drawing/2014/main" id="{82D7C649-0467-F2A6-5AA8-A880F1A488C6}"/>
              </a:ext>
            </a:extLst>
          </p:cNvPr>
          <p:cNvCxnSpPr/>
          <p:nvPr/>
        </p:nvCxnSpPr>
        <p:spPr>
          <a:xfrm>
            <a:off x="3878848" y="3445388"/>
            <a:ext cx="925959" cy="89636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线连接符 38">
            <a:extLst>
              <a:ext uri="{FF2B5EF4-FFF2-40B4-BE49-F238E27FC236}">
                <a16:creationId xmlns:a16="http://schemas.microsoft.com/office/drawing/2014/main" id="{2959BEB9-80CF-504A-102B-E3E33DD4B4A5}"/>
              </a:ext>
            </a:extLst>
          </p:cNvPr>
          <p:cNvCxnSpPr>
            <a:cxnSpLocks/>
          </p:cNvCxnSpPr>
          <p:nvPr/>
        </p:nvCxnSpPr>
        <p:spPr>
          <a:xfrm flipH="1">
            <a:off x="3934093" y="3418938"/>
            <a:ext cx="674155" cy="876586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曲线连接符 43">
            <a:extLst>
              <a:ext uri="{FF2B5EF4-FFF2-40B4-BE49-F238E27FC236}">
                <a16:creationId xmlns:a16="http://schemas.microsoft.com/office/drawing/2014/main" id="{DB6AE5C2-D875-5C09-1F91-E689D15F36C4}"/>
              </a:ext>
            </a:extLst>
          </p:cNvPr>
          <p:cNvCxnSpPr>
            <a:cxnSpLocks/>
            <a:stCxn id="21" idx="6"/>
            <a:endCxn id="33" idx="0"/>
          </p:cNvCxnSpPr>
          <p:nvPr/>
        </p:nvCxnSpPr>
        <p:spPr>
          <a:xfrm flipV="1">
            <a:off x="2771800" y="3382962"/>
            <a:ext cx="2654995" cy="912562"/>
          </a:xfrm>
          <a:prstGeom prst="curvedConnector4">
            <a:avLst>
              <a:gd name="adj1" fmla="val 1317"/>
              <a:gd name="adj2" fmla="val 125050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Chomper | Plants vs. Zombies Wiki | Fandom">
            <a:extLst>
              <a:ext uri="{FF2B5EF4-FFF2-40B4-BE49-F238E27FC236}">
                <a16:creationId xmlns:a16="http://schemas.microsoft.com/office/drawing/2014/main" id="{B8634C06-9516-86C2-C404-CEF436E79E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3101" y="3336375"/>
            <a:ext cx="576063" cy="765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99620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>
            <a:extLst>
              <a:ext uri="{FF2B5EF4-FFF2-40B4-BE49-F238E27FC236}">
                <a16:creationId xmlns:a16="http://schemas.microsoft.com/office/drawing/2014/main" id="{C51B2DCD-8996-FA4C-80E8-A48F5CCBD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进程的状态</a:t>
            </a:r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29B3499C-4859-CD46-B312-DD12513189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E5A237D-0FFB-AA49-846C-7808AA4C6B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pPr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66461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E6D0546-3D03-90A1-0627-337D3515C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还有什么需求呢？睡眠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B544778-42B8-1B9D-3323-4A406C9D9E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“退出”事件太单一了，能不能等待其它的事件？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常见的事件：“时间”（例如等</a:t>
            </a:r>
            <a:r>
              <a:rPr kumimoji="1" lang="en-US" altLang="zh-CN" dirty="0"/>
              <a:t>10</a:t>
            </a:r>
            <a:r>
              <a:rPr kumimoji="1" lang="zh-CN" altLang="en-US" dirty="0"/>
              <a:t>秒）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因此可以引入</a:t>
            </a:r>
            <a:r>
              <a:rPr kumimoji="1" lang="zh-CN" altLang="en-US" b="1" dirty="0"/>
              <a:t>进程睡眠</a:t>
            </a:r>
            <a:endParaRPr kumimoji="1" lang="en-US" altLang="zh-CN" b="1" dirty="0"/>
          </a:p>
          <a:p>
            <a:pPr lvl="2"/>
            <a:r>
              <a:rPr kumimoji="1" lang="zh-CN" altLang="en-US" dirty="0"/>
              <a:t>不断查看时间，如果未到规定时间则继续等待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E6DF03E-876E-B34C-39A0-CF80094F22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36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44F64E0-7471-2D84-8772-906D092D90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4188" y="3199591"/>
            <a:ext cx="4894312" cy="2363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2776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C7CBF58-464E-8D1A-8860-6B34598F5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回顾代码：进程的执行状态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4095D9E-5CF5-AA0C-D002-AC4513A90E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从之前的代码可以看出，进程处于不同的</a:t>
            </a:r>
            <a:r>
              <a:rPr kumimoji="1" lang="zh-CN" altLang="en-US" dirty="0">
                <a:solidFill>
                  <a:srgbClr val="FF0000"/>
                </a:solidFill>
              </a:rPr>
              <a:t>执行状态</a:t>
            </a:r>
            <a:r>
              <a:rPr kumimoji="1" lang="zh-CN" altLang="en-US" dirty="0"/>
              <a:t>中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状态有好几种，可以列出来，便于管理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07EF08B-1529-42F7-4FB5-0AF0F16F9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37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05E6411-ADF0-C7AF-D816-3DB928168F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3688" y="2348368"/>
            <a:ext cx="3781400" cy="3324802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EF4F4826-59C2-877E-EA4D-72D31733A88D}"/>
              </a:ext>
            </a:extLst>
          </p:cNvPr>
          <p:cNvSpPr/>
          <p:nvPr/>
        </p:nvSpPr>
        <p:spPr>
          <a:xfrm>
            <a:off x="2736775" y="3612771"/>
            <a:ext cx="2448272" cy="50135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8" name="直线箭头连接符 7">
            <a:extLst>
              <a:ext uri="{FF2B5EF4-FFF2-40B4-BE49-F238E27FC236}">
                <a16:creationId xmlns:a16="http://schemas.microsoft.com/office/drawing/2014/main" id="{728E7C45-E2F8-3965-35A5-3E3B9A4CAC4C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5185047" y="3538060"/>
            <a:ext cx="481605" cy="3253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4DA710D9-C994-299C-AE75-5FFB90F1521F}"/>
              </a:ext>
            </a:extLst>
          </p:cNvPr>
          <p:cNvSpPr txBox="1"/>
          <p:nvPr/>
        </p:nvSpPr>
        <p:spPr>
          <a:xfrm>
            <a:off x="5604136" y="3346235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b="1" dirty="0"/>
              <a:t>僵尸状态</a:t>
            </a:r>
          </a:p>
        </p:txBody>
      </p:sp>
      <p:cxnSp>
        <p:nvCxnSpPr>
          <p:cNvPr id="11" name="直线箭头连接符 10">
            <a:extLst>
              <a:ext uri="{FF2B5EF4-FFF2-40B4-BE49-F238E27FC236}">
                <a16:creationId xmlns:a16="http://schemas.microsoft.com/office/drawing/2014/main" id="{84CE8433-363C-8057-E3B5-FCF4C279E594}"/>
              </a:ext>
            </a:extLst>
          </p:cNvPr>
          <p:cNvCxnSpPr>
            <a:cxnSpLocks/>
          </p:cNvCxnSpPr>
          <p:nvPr/>
        </p:nvCxnSpPr>
        <p:spPr>
          <a:xfrm>
            <a:off x="5124265" y="4184653"/>
            <a:ext cx="542387" cy="83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13B379FB-1758-B818-6364-078B52A97C35}"/>
              </a:ext>
            </a:extLst>
          </p:cNvPr>
          <p:cNvSpPr txBox="1"/>
          <p:nvPr/>
        </p:nvSpPr>
        <p:spPr>
          <a:xfrm>
            <a:off x="5604136" y="3999987"/>
            <a:ext cx="12105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b="1" dirty="0"/>
              <a:t>已销毁状态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F1033AB4-8616-A360-B823-CEA227C28748}"/>
              </a:ext>
            </a:extLst>
          </p:cNvPr>
          <p:cNvSpPr/>
          <p:nvPr/>
        </p:nvSpPr>
        <p:spPr>
          <a:xfrm>
            <a:off x="2736775" y="4463945"/>
            <a:ext cx="913653" cy="20951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6" name="直线箭头连接符 15">
            <a:extLst>
              <a:ext uri="{FF2B5EF4-FFF2-40B4-BE49-F238E27FC236}">
                <a16:creationId xmlns:a16="http://schemas.microsoft.com/office/drawing/2014/main" id="{3AA0478F-695B-A441-DFBC-B6F24B133FD2}"/>
              </a:ext>
            </a:extLst>
          </p:cNvPr>
          <p:cNvCxnSpPr>
            <a:cxnSpLocks/>
          </p:cNvCxnSpPr>
          <p:nvPr/>
        </p:nvCxnSpPr>
        <p:spPr>
          <a:xfrm>
            <a:off x="3650428" y="4568702"/>
            <a:ext cx="542387" cy="83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1D78BAB3-B5D7-3F76-5F97-1D7BF432E5D8}"/>
              </a:ext>
            </a:extLst>
          </p:cNvPr>
          <p:cNvSpPr txBox="1"/>
          <p:nvPr/>
        </p:nvSpPr>
        <p:spPr>
          <a:xfrm>
            <a:off x="4082476" y="4407789"/>
            <a:ext cx="22701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b="1" dirty="0"/>
              <a:t>即将进入不执行的状态</a:t>
            </a:r>
          </a:p>
        </p:txBody>
      </p:sp>
    </p:spTree>
    <p:extLst>
      <p:ext uri="{BB962C8B-B14F-4D97-AF65-F5344CB8AC3E}">
        <p14:creationId xmlns:p14="http://schemas.microsoft.com/office/powerpoint/2010/main" val="41992563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2E2832-2B8F-A8CB-E80B-7A58CF0F38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进程的五种典型执行状态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CEDE66D-AD9D-7294-37E0-6ABD21A224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sz="1800" dirty="0"/>
              <a:t>新生（</a:t>
            </a:r>
            <a:r>
              <a:rPr kumimoji="1" lang="en-US" altLang="zh-CN" sz="1800" dirty="0"/>
              <a:t>new</a:t>
            </a:r>
            <a:r>
              <a:rPr kumimoji="1" lang="zh-CN" altLang="en-US" sz="1800" dirty="0"/>
              <a:t>）：刚调用</a:t>
            </a:r>
            <a:r>
              <a:rPr kumimoji="1" lang="en-US" altLang="zh-CN" sz="1800" dirty="0" err="1"/>
              <a:t>process_create</a:t>
            </a:r>
            <a:endParaRPr kumimoji="1" lang="en-US" altLang="zh-CN" sz="1800" dirty="0"/>
          </a:p>
          <a:p>
            <a:r>
              <a:rPr kumimoji="1" lang="zh-CN" altLang="en-US" sz="1800" dirty="0"/>
              <a:t>就绪（</a:t>
            </a:r>
            <a:r>
              <a:rPr kumimoji="1" lang="en-US" altLang="zh-CN" sz="1800" dirty="0"/>
              <a:t>ready</a:t>
            </a:r>
            <a:r>
              <a:rPr kumimoji="1" lang="zh-CN" altLang="en-US" sz="1800" dirty="0"/>
              <a:t>）：随时准备执行（但暂时没有执行）</a:t>
            </a:r>
            <a:endParaRPr kumimoji="1" lang="en-US" altLang="zh-CN" sz="1800" dirty="0"/>
          </a:p>
          <a:p>
            <a:r>
              <a:rPr kumimoji="1" lang="zh-CN" altLang="en-US" sz="1800" dirty="0"/>
              <a:t>运行（</a:t>
            </a:r>
            <a:r>
              <a:rPr kumimoji="1" lang="en-US" altLang="zh-CN" sz="1800" dirty="0"/>
              <a:t>running</a:t>
            </a:r>
            <a:r>
              <a:rPr kumimoji="1" lang="zh-CN" altLang="en-US" sz="1800" dirty="0"/>
              <a:t>）：正在执行</a:t>
            </a:r>
            <a:endParaRPr kumimoji="1" lang="en-US" altLang="zh-CN" sz="1800" dirty="0"/>
          </a:p>
          <a:p>
            <a:r>
              <a:rPr kumimoji="1" lang="zh-CN" altLang="en-US" sz="1800" dirty="0"/>
              <a:t>僵尸（</a:t>
            </a:r>
            <a:r>
              <a:rPr kumimoji="1" lang="en-US" altLang="zh-CN" sz="1800" dirty="0"/>
              <a:t>zombie</a:t>
            </a:r>
            <a:r>
              <a:rPr kumimoji="1" lang="zh-CN" altLang="en-US" sz="1800" dirty="0"/>
              <a:t>）：退出但未回收</a:t>
            </a:r>
            <a:endParaRPr kumimoji="1" lang="en-US" altLang="zh-CN" sz="1800" dirty="0"/>
          </a:p>
          <a:p>
            <a:r>
              <a:rPr kumimoji="1" lang="zh-CN" altLang="en-US" sz="1800" dirty="0"/>
              <a:t>终止（</a:t>
            </a:r>
            <a:r>
              <a:rPr kumimoji="1" lang="en-US" altLang="zh-CN" sz="1800" dirty="0"/>
              <a:t>terminated</a:t>
            </a:r>
            <a:r>
              <a:rPr kumimoji="1" lang="zh-CN" altLang="en-US" sz="1800" dirty="0"/>
              <a:t>）：退出且被回收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CA4E171-1549-7905-0AED-11B2C5CD55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38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ADD0C6C-F714-CF4C-C8BD-716FC3C748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3788501"/>
            <a:ext cx="7772400" cy="1812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2554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31E8DDC-11FF-7340-8E62-714C680C7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进程执行状态的典型应用案例：调度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4C364EE-430E-FC7F-10E5-1C6303FCB3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调度的目的：选出下一个</a:t>
            </a:r>
            <a:r>
              <a:rPr kumimoji="1" lang="zh-CN" altLang="en-US" dirty="0">
                <a:solidFill>
                  <a:srgbClr val="FF0000"/>
                </a:solidFill>
              </a:rPr>
              <a:t>可以执行</a:t>
            </a:r>
            <a:r>
              <a:rPr kumimoji="1" lang="zh-CN" altLang="en-US" dirty="0"/>
              <a:t>的进程</a:t>
            </a:r>
            <a:endParaRPr kumimoji="1" lang="en-US" altLang="zh-CN" dirty="0"/>
          </a:p>
          <a:p>
            <a:pPr lvl="1"/>
            <a:r>
              <a:rPr kumimoji="1" lang="zh-CN" altLang="en-US" dirty="0">
                <a:solidFill>
                  <a:schemeClr val="tx1"/>
                </a:solidFill>
              </a:rPr>
              <a:t>可以执行 </a:t>
            </a:r>
            <a:r>
              <a:rPr kumimoji="1" lang="en-US" altLang="zh-CN" dirty="0">
                <a:solidFill>
                  <a:schemeClr val="tx1"/>
                </a:solidFill>
              </a:rPr>
              <a:t>=</a:t>
            </a:r>
            <a:r>
              <a:rPr kumimoji="1" lang="zh-CN" altLang="en-US" dirty="0">
                <a:solidFill>
                  <a:schemeClr val="tx1"/>
                </a:solidFill>
              </a:rPr>
              <a:t> 就绪（</a:t>
            </a:r>
            <a:r>
              <a:rPr kumimoji="1" lang="en-US" altLang="zh-CN" dirty="0">
                <a:solidFill>
                  <a:schemeClr val="tx1"/>
                </a:solidFill>
              </a:rPr>
              <a:t>ready</a:t>
            </a:r>
            <a:r>
              <a:rPr kumimoji="1" lang="zh-CN" altLang="en-US" dirty="0">
                <a:solidFill>
                  <a:schemeClr val="tx1"/>
                </a:solidFill>
              </a:rPr>
              <a:t>）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6CC33FD-6DBB-4BB6-6354-0AB6EBB310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39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D15E15E-52DA-AC55-4B09-FECC2CB953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590" y="2824443"/>
            <a:ext cx="3502422" cy="28575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F38F247-A3F0-8C25-D8B2-280A4AE0F3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306" y="2857587"/>
            <a:ext cx="3886200" cy="1782292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63244DCE-335C-7EB7-4552-93D2B42EED3A}"/>
              </a:ext>
            </a:extLst>
          </p:cNvPr>
          <p:cNvSpPr txBox="1"/>
          <p:nvPr/>
        </p:nvSpPr>
        <p:spPr>
          <a:xfrm>
            <a:off x="1492003" y="2485889"/>
            <a:ext cx="24625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b="1" dirty="0"/>
              <a:t>PCB</a:t>
            </a:r>
            <a:r>
              <a:rPr kumimoji="1" lang="zh-CN" altLang="en-US" sz="1600" b="1" dirty="0"/>
              <a:t>结构：增加执行状态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78895C4-9769-7BBB-0FAA-E76751720A6C}"/>
              </a:ext>
            </a:extLst>
          </p:cNvPr>
          <p:cNvSpPr/>
          <p:nvPr/>
        </p:nvSpPr>
        <p:spPr>
          <a:xfrm>
            <a:off x="1115616" y="2857500"/>
            <a:ext cx="3226396" cy="36181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BDAFB6A7-2BC6-E74E-2172-4C9417BCEF3E}"/>
              </a:ext>
            </a:extLst>
          </p:cNvPr>
          <p:cNvSpPr/>
          <p:nvPr/>
        </p:nvSpPr>
        <p:spPr>
          <a:xfrm>
            <a:off x="1110072" y="5138194"/>
            <a:ext cx="3226396" cy="2972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2952C2A-1DE4-CAAD-A732-A8A9CE63302B}"/>
              </a:ext>
            </a:extLst>
          </p:cNvPr>
          <p:cNvSpPr txBox="1"/>
          <p:nvPr/>
        </p:nvSpPr>
        <p:spPr>
          <a:xfrm>
            <a:off x="4517209" y="2485889"/>
            <a:ext cx="41825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b="1" dirty="0"/>
              <a:t>调度逻辑片段：只选择状态为</a:t>
            </a:r>
            <a:r>
              <a:rPr kumimoji="1" lang="en-US" altLang="zh-CN" sz="1600" b="1" dirty="0"/>
              <a:t>READY</a:t>
            </a:r>
            <a:r>
              <a:rPr kumimoji="1" lang="zh-CN" altLang="en-US" sz="1600" b="1" dirty="0"/>
              <a:t>的进程</a:t>
            </a:r>
          </a:p>
        </p:txBody>
      </p:sp>
    </p:spTree>
    <p:extLst>
      <p:ext uri="{BB962C8B-B14F-4D97-AF65-F5344CB8AC3E}">
        <p14:creationId xmlns:p14="http://schemas.microsoft.com/office/powerpoint/2010/main" val="36354351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FDCD65-2359-7BF4-AC1E-C7C57105A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回顾：进程的状态数据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BB796B8-F011-7F2F-5344-F9685FB889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操作系统提供进程的抽象用于管理应用程序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进程标识号（</a:t>
            </a:r>
            <a:r>
              <a:rPr kumimoji="1" lang="en-US" altLang="zh-CN" dirty="0"/>
              <a:t>Process ID</a:t>
            </a:r>
            <a:r>
              <a:rPr kumimoji="1" lang="zh-CN" altLang="en-US" dirty="0"/>
              <a:t>， </a:t>
            </a:r>
            <a:r>
              <a:rPr kumimoji="1" lang="en-US" altLang="zh-CN" dirty="0"/>
              <a:t>PID</a:t>
            </a:r>
            <a:r>
              <a:rPr kumimoji="1" lang="zh-CN" altLang="en-US" dirty="0"/>
              <a:t>）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运行状态</a:t>
            </a:r>
            <a:endParaRPr kumimoji="1" lang="en-US" altLang="zh-CN" dirty="0"/>
          </a:p>
          <a:p>
            <a:pPr lvl="2"/>
            <a:r>
              <a:rPr kumimoji="1" lang="zh-CN" altLang="en-US" b="1" dirty="0"/>
              <a:t>处理器上下文（</a:t>
            </a:r>
            <a:r>
              <a:rPr kumimoji="1" lang="en-US" altLang="zh-CN" b="1" dirty="0"/>
              <a:t>CPU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Context</a:t>
            </a:r>
            <a:r>
              <a:rPr kumimoji="1" lang="zh-CN" altLang="en-US" b="1" dirty="0"/>
              <a:t>）</a:t>
            </a:r>
            <a:endParaRPr kumimoji="1" lang="en-US" altLang="zh-CN" b="1" dirty="0"/>
          </a:p>
          <a:p>
            <a:pPr lvl="1"/>
            <a:r>
              <a:rPr kumimoji="1" lang="zh-CN" altLang="en-US" dirty="0"/>
              <a:t>地址空间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打开的文件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D552B72-3F01-71CC-907C-765422033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219562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DCBD40-1AF0-499A-8320-859B1345AA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案例分析：</a:t>
            </a:r>
            <a:r>
              <a:rPr lang="en-US" altLang="zh-CN" dirty="0"/>
              <a:t>LINUX</a:t>
            </a:r>
            <a:r>
              <a:rPr lang="zh-CN" altLang="en-US" dirty="0"/>
              <a:t>进程创建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9858500-807F-44B5-B542-092663CF98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40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63C7E67-0AE1-F044-BC56-1C2C5FE69B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53817" y="5305772"/>
            <a:ext cx="3962399" cy="304271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1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2169789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B0C682-BC5A-D345-9F75-39F8CB4C8D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经典创建方法：</a:t>
            </a:r>
            <a:r>
              <a:rPr kumimoji="1" lang="en-US" altLang="zh-CN" dirty="0"/>
              <a:t>fork()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EB560C6-76A5-2449-8EBC-902ECA85B7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语义：为调用进程创建一个一模一样的新进程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调用进程为</a:t>
            </a:r>
            <a:r>
              <a:rPr kumimoji="1" lang="zh-CN" altLang="en-US" b="1" dirty="0"/>
              <a:t>父进程</a:t>
            </a:r>
            <a:r>
              <a:rPr kumimoji="1" lang="zh-CN" altLang="en-US" dirty="0"/>
              <a:t>，新进程为</a:t>
            </a:r>
            <a:r>
              <a:rPr kumimoji="1" lang="zh-CN" altLang="en-US" b="1" dirty="0"/>
              <a:t>子进程</a:t>
            </a:r>
            <a:endParaRPr kumimoji="1" lang="en-US" altLang="zh-CN" b="1" dirty="0"/>
          </a:p>
          <a:p>
            <a:pPr lvl="1"/>
            <a:r>
              <a:rPr kumimoji="1" lang="zh-CN" altLang="en-US" dirty="0"/>
              <a:t>接口简单，无需任何参数</a:t>
            </a:r>
            <a:endParaRPr kumimoji="1" lang="en-US" altLang="zh-CN" dirty="0"/>
          </a:p>
          <a:p>
            <a:pPr lvl="1"/>
            <a:endParaRPr kumimoji="1" lang="en-US" altLang="zh-CN" dirty="0"/>
          </a:p>
          <a:p>
            <a:r>
              <a:rPr kumimoji="1" lang="en-US" altLang="zh-CN" dirty="0"/>
              <a:t>fork</a:t>
            </a:r>
            <a:r>
              <a:rPr kumimoji="1" lang="zh-CN" altLang="en-US" dirty="0"/>
              <a:t>后的两个进程均为独立进程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拥有不同的进程</a:t>
            </a:r>
            <a:r>
              <a:rPr kumimoji="1" lang="en-US" altLang="zh-CN" dirty="0"/>
              <a:t>id</a:t>
            </a:r>
          </a:p>
          <a:p>
            <a:pPr lvl="1"/>
            <a:r>
              <a:rPr kumimoji="1" lang="zh-CN" altLang="en-US" dirty="0"/>
              <a:t>可以并行执行，互不干扰（除非使用特定的接口）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父进程和子进程会共享部分数据结构（内存、文件等）</a:t>
            </a:r>
            <a:endParaRPr kumimoji="1" lang="en-US" altLang="zh-CN" dirty="0"/>
          </a:p>
          <a:p>
            <a:pPr lvl="1"/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C947B83-6E4B-7D49-86B2-D319DDF70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41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805B65D-171F-2B44-A426-C59D8DAF84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53817" y="5305772"/>
            <a:ext cx="3962399" cy="304271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1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上海交通大学并行与分布式系统研究所（</a:t>
            </a:r>
            <a:r>
              <a:rPr lang="en-US" altLang="zh-CN"/>
              <a:t>IPADS@SJTU</a:t>
            </a:r>
            <a:r>
              <a:rPr lang="zh-CN" altLang="en-US"/>
              <a:t>）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4031291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201339-018E-2CB6-3F76-879D856573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在程序中使用</a:t>
            </a:r>
            <a:r>
              <a:rPr kumimoji="1" lang="en-US" altLang="zh-CN" dirty="0"/>
              <a:t>fork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5A15160-5B21-EE02-33F1-A00322EDDA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创建一模一样的拷贝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例子中父子进程中的</a:t>
            </a:r>
            <a:r>
              <a:rPr kumimoji="1" lang="en-US" altLang="zh-CN" dirty="0"/>
              <a:t>x</a:t>
            </a:r>
            <a:r>
              <a:rPr kumimoji="1" lang="zh-CN" altLang="en-US" dirty="0"/>
              <a:t>均为</a:t>
            </a:r>
            <a:r>
              <a:rPr kumimoji="1" lang="en-US" altLang="zh-CN" dirty="0"/>
              <a:t>42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B76080F-F17E-FAF7-9688-3FCEC7F7D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42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A1B9324-9545-5300-EDD7-434DF0018D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704" y="2713484"/>
            <a:ext cx="4985139" cy="2641476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F9694DBA-BD6E-ABA7-5EDF-3C9C063E2B18}"/>
              </a:ext>
            </a:extLst>
          </p:cNvPr>
          <p:cNvSpPr txBox="1"/>
          <p:nvPr/>
        </p:nvSpPr>
        <p:spPr>
          <a:xfrm>
            <a:off x="4716016" y="3971262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b="1" dirty="0">
                <a:solidFill>
                  <a:srgbClr val="C00000"/>
                </a:solidFill>
              </a:rPr>
              <a:t>42</a:t>
            </a:r>
            <a:endParaRPr kumimoji="1" lang="zh-CN" altLang="en-US" sz="1400" b="1" dirty="0">
              <a:solidFill>
                <a:srgbClr val="C00000"/>
              </a:solidFill>
            </a:endParaRPr>
          </a:p>
        </p:txBody>
      </p:sp>
      <p:cxnSp>
        <p:nvCxnSpPr>
          <p:cNvPr id="9" name="直线箭头连接符 8">
            <a:extLst>
              <a:ext uri="{FF2B5EF4-FFF2-40B4-BE49-F238E27FC236}">
                <a16:creationId xmlns:a16="http://schemas.microsoft.com/office/drawing/2014/main" id="{9674A8C4-003B-B79B-9D65-2727B003F261}"/>
              </a:ext>
            </a:extLst>
          </p:cNvPr>
          <p:cNvCxnSpPr/>
          <p:nvPr/>
        </p:nvCxnSpPr>
        <p:spPr>
          <a:xfrm flipV="1">
            <a:off x="4644008" y="4199117"/>
            <a:ext cx="216024" cy="601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835356C6-D8B3-093C-262B-DFB01CF72FF8}"/>
              </a:ext>
            </a:extLst>
          </p:cNvPr>
          <p:cNvSpPr txBox="1"/>
          <p:nvPr/>
        </p:nvSpPr>
        <p:spPr>
          <a:xfrm>
            <a:off x="4788024" y="4383565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b="1" dirty="0">
                <a:solidFill>
                  <a:srgbClr val="C00000"/>
                </a:solidFill>
              </a:rPr>
              <a:t>42</a:t>
            </a:r>
            <a:endParaRPr kumimoji="1" lang="zh-CN" altLang="en-US" sz="1400" b="1" dirty="0">
              <a:solidFill>
                <a:srgbClr val="C00000"/>
              </a:solidFill>
            </a:endParaRPr>
          </a:p>
        </p:txBody>
      </p:sp>
      <p:cxnSp>
        <p:nvCxnSpPr>
          <p:cNvPr id="13" name="直线箭头连接符 12">
            <a:extLst>
              <a:ext uri="{FF2B5EF4-FFF2-40B4-BE49-F238E27FC236}">
                <a16:creationId xmlns:a16="http://schemas.microsoft.com/office/drawing/2014/main" id="{0659FE07-2D21-F542-E42B-397F0159F701}"/>
              </a:ext>
            </a:extLst>
          </p:cNvPr>
          <p:cNvCxnSpPr/>
          <p:nvPr/>
        </p:nvCxnSpPr>
        <p:spPr>
          <a:xfrm flipV="1">
            <a:off x="4716016" y="4611420"/>
            <a:ext cx="216024" cy="601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800478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201339-018E-2CB6-3F76-879D856573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在程序中使用</a:t>
            </a:r>
            <a:r>
              <a:rPr kumimoji="1" lang="en-US" altLang="zh-CN" dirty="0"/>
              <a:t>fork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5A15160-5B21-EE02-33F1-A00322EDDA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使用</a:t>
            </a:r>
            <a:r>
              <a:rPr kumimoji="1" lang="en-US" altLang="zh-CN" dirty="0"/>
              <a:t>fork</a:t>
            </a:r>
            <a:r>
              <a:rPr kumimoji="1" lang="zh-CN" altLang="en-US" dirty="0"/>
              <a:t>的返回值来分辨父</a:t>
            </a:r>
            <a:r>
              <a:rPr kumimoji="1" lang="en-US" altLang="zh-CN" dirty="0"/>
              <a:t>/</a:t>
            </a:r>
            <a:r>
              <a:rPr kumimoji="1" lang="zh-CN" altLang="en-US" dirty="0"/>
              <a:t>子进程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0:</a:t>
            </a:r>
            <a:r>
              <a:rPr kumimoji="1" lang="zh-CN" altLang="en-US" dirty="0"/>
              <a:t> 子进程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非</a:t>
            </a:r>
            <a:r>
              <a:rPr kumimoji="1" lang="en-US" altLang="zh-CN" dirty="0"/>
              <a:t>0</a:t>
            </a:r>
            <a:r>
              <a:rPr kumimoji="1" lang="zh-CN" altLang="en-US" dirty="0"/>
              <a:t>（子进程</a:t>
            </a:r>
            <a:r>
              <a:rPr kumimoji="1" lang="en-US" altLang="zh-CN" dirty="0"/>
              <a:t>id</a:t>
            </a:r>
            <a:r>
              <a:rPr kumimoji="1" lang="zh-CN" altLang="en-US" dirty="0"/>
              <a:t>）：父进程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B76080F-F17E-FAF7-9688-3FCEC7F7D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43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A1B9324-9545-5300-EDD7-434DF0018D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1760" y="2895866"/>
            <a:ext cx="4985139" cy="2641476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C0F9FCFF-273C-1781-B964-6F624F93D45C}"/>
              </a:ext>
            </a:extLst>
          </p:cNvPr>
          <p:cNvSpPr/>
          <p:nvPr/>
        </p:nvSpPr>
        <p:spPr>
          <a:xfrm>
            <a:off x="2843808" y="3956400"/>
            <a:ext cx="720080" cy="144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0833761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201339-018E-2CB6-3F76-879D856573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在程序中使用</a:t>
            </a:r>
            <a:r>
              <a:rPr kumimoji="1" lang="en-US" altLang="zh-CN" dirty="0"/>
              <a:t>fork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5A15160-5B21-EE02-33F1-A00322EDDA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独立执行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Fork</a:t>
            </a:r>
            <a:r>
              <a:rPr kumimoji="1" lang="zh-CN" altLang="en-US" dirty="0"/>
              <a:t>后父子进程顺序不确定，视调度策略而定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B76080F-F17E-FAF7-9688-3FCEC7F7D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44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A1B9324-9545-5300-EDD7-434DF0018D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2895866"/>
            <a:ext cx="4985139" cy="2641476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5C03CAB2-DA98-0C17-EFCE-800220BBB8A4}"/>
              </a:ext>
            </a:extLst>
          </p:cNvPr>
          <p:cNvSpPr txBox="1"/>
          <p:nvPr/>
        </p:nvSpPr>
        <p:spPr>
          <a:xfrm>
            <a:off x="6573303" y="3210171"/>
            <a:ext cx="1838965" cy="6463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child: x=42</a:t>
            </a:r>
          </a:p>
          <a:p>
            <a:r>
              <a:rPr kumimoji="1"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parent: x=42</a:t>
            </a:r>
            <a:endParaRPr kumimoji="1" lang="zh-CN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D3DF544-525C-9E6F-0606-9AAC1B9A59DE}"/>
              </a:ext>
            </a:extLst>
          </p:cNvPr>
          <p:cNvSpPr txBox="1"/>
          <p:nvPr/>
        </p:nvSpPr>
        <p:spPr>
          <a:xfrm>
            <a:off x="6573303" y="4081243"/>
            <a:ext cx="1838965" cy="6463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parent: x=42</a:t>
            </a:r>
          </a:p>
          <a:p>
            <a:r>
              <a:rPr kumimoji="1"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child: x=42</a:t>
            </a:r>
          </a:p>
        </p:txBody>
      </p:sp>
      <p:sp>
        <p:nvSpPr>
          <p:cNvPr id="12" name="右箭头 11">
            <a:extLst>
              <a:ext uri="{FF2B5EF4-FFF2-40B4-BE49-F238E27FC236}">
                <a16:creationId xmlns:a16="http://schemas.microsoft.com/office/drawing/2014/main" id="{F3FA6390-683F-34E2-F47D-F481AF0ABB62}"/>
              </a:ext>
            </a:extLst>
          </p:cNvPr>
          <p:cNvSpPr/>
          <p:nvPr/>
        </p:nvSpPr>
        <p:spPr>
          <a:xfrm>
            <a:off x="5627043" y="3856502"/>
            <a:ext cx="690376" cy="288032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E5010AE-81FE-E86A-5E71-D66396A9F300}"/>
              </a:ext>
            </a:extLst>
          </p:cNvPr>
          <p:cNvSpPr txBox="1"/>
          <p:nvPr/>
        </p:nvSpPr>
        <p:spPr>
          <a:xfrm>
            <a:off x="6784899" y="2807726"/>
            <a:ext cx="1415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b="1" dirty="0"/>
              <a:t>两种可能结果</a:t>
            </a:r>
          </a:p>
        </p:txBody>
      </p:sp>
    </p:spTree>
    <p:extLst>
      <p:ext uri="{BB962C8B-B14F-4D97-AF65-F5344CB8AC3E}">
        <p14:creationId xmlns:p14="http://schemas.microsoft.com/office/powerpoint/2010/main" val="202045389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2366B1-FED0-BD05-1673-2A715BF1E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fork</a:t>
            </a:r>
            <a:r>
              <a:rPr kumimoji="1" lang="zh-CN" altLang="en-US" dirty="0"/>
              <a:t>的实现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4F0A2DE-F0B9-AF2E-F7A0-39386998B6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为了“一模一样”，将父进程的</a:t>
            </a:r>
            <a:r>
              <a:rPr kumimoji="1" lang="en-US" altLang="zh-CN" dirty="0"/>
              <a:t>PCB</a:t>
            </a:r>
            <a:r>
              <a:rPr kumimoji="1" lang="zh-CN" altLang="en-US" dirty="0"/>
              <a:t>拷贝一份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包括</a:t>
            </a:r>
            <a:r>
              <a:rPr kumimoji="1" lang="en-US" altLang="zh-CN" dirty="0"/>
              <a:t>PCB</a:t>
            </a:r>
            <a:r>
              <a:rPr kumimoji="1" lang="zh-CN" altLang="en-US" dirty="0"/>
              <a:t>、内核栈、处理器上下文（假设</a:t>
            </a:r>
            <a:r>
              <a:rPr kumimoji="1" lang="en-US" altLang="zh-CN" dirty="0"/>
              <a:t>PCB</a:t>
            </a:r>
            <a:r>
              <a:rPr kumimoji="1" lang="zh-CN" altLang="en-US" dirty="0"/>
              <a:t>结构为第一版）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实现比较简单（早期只需</a:t>
            </a:r>
            <a:r>
              <a:rPr kumimoji="1" lang="en-US" altLang="zh-CN" dirty="0"/>
              <a:t>27</a:t>
            </a:r>
            <a:r>
              <a:rPr kumimoji="1" lang="zh-CN" altLang="en-US" dirty="0"/>
              <a:t>行汇编即可实现！）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8A11817-FCE6-2E7F-9B07-903203FFE7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45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F1B75CC-334D-578E-15A1-6C8A125D2C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1966" y="2855776"/>
            <a:ext cx="5380068" cy="2593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56313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16A2CB-0543-A945-B019-813C6331A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fork</a:t>
            </a:r>
            <a:r>
              <a:rPr kumimoji="1" lang="zh-CN" altLang="en-US"/>
              <a:t>的优缺点分析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45F39A1-D336-3544-989F-5890E22521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fork</a:t>
            </a:r>
            <a:r>
              <a:rPr kumimoji="1" lang="zh-CN" altLang="en-US" dirty="0"/>
              <a:t>的优点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接口非常简洁，（过去）实现简单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将进程“创建”和“执行”（</a:t>
            </a:r>
            <a:r>
              <a:rPr kumimoji="1" lang="en-US" altLang="zh-CN" dirty="0"/>
              <a:t>exec</a:t>
            </a:r>
            <a:r>
              <a:rPr kumimoji="1" lang="zh-CN" altLang="en-US" dirty="0"/>
              <a:t>）解耦，提高了灵活度</a:t>
            </a:r>
            <a:endParaRPr kumimoji="1" lang="en-US" altLang="zh-CN" dirty="0"/>
          </a:p>
          <a:p>
            <a:r>
              <a:rPr kumimoji="1" lang="en-US" altLang="zh-CN" dirty="0"/>
              <a:t>fork</a:t>
            </a:r>
            <a:r>
              <a:rPr kumimoji="1" lang="zh-CN" altLang="en-US" dirty="0"/>
              <a:t>的缺点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创建拷贝的复杂度与</a:t>
            </a:r>
            <a:r>
              <a:rPr kumimoji="1" lang="en-US" altLang="zh-CN" dirty="0"/>
              <a:t>PCB</a:t>
            </a:r>
            <a:r>
              <a:rPr kumimoji="1" lang="zh-CN" altLang="en-US" dirty="0"/>
              <a:t>复杂度相关（如今越来越复杂）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完全拷贝过于粗暴（不如</a:t>
            </a:r>
            <a:r>
              <a:rPr kumimoji="1" lang="en-US" altLang="zh-CN" dirty="0"/>
              <a:t>clone</a:t>
            </a:r>
            <a:r>
              <a:rPr kumimoji="1" lang="zh-CN" altLang="en-US" dirty="0"/>
              <a:t>）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性能差、可扩展性差（不如</a:t>
            </a:r>
            <a:r>
              <a:rPr kumimoji="1" lang="en-US" altLang="zh-CN" dirty="0" err="1"/>
              <a:t>vfork</a:t>
            </a:r>
            <a:r>
              <a:rPr kumimoji="1" lang="zh-CN" altLang="en-US" dirty="0"/>
              <a:t>和</a:t>
            </a:r>
            <a:r>
              <a:rPr kumimoji="1" lang="en-US" altLang="zh-CN" dirty="0"/>
              <a:t>spawn</a:t>
            </a:r>
            <a:r>
              <a:rPr kumimoji="1" lang="zh-CN" altLang="en-US" dirty="0"/>
              <a:t>）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不可组合性</a:t>
            </a:r>
            <a:r>
              <a:rPr kumimoji="1" lang="en-US" altLang="zh-CN" dirty="0"/>
              <a:t> (</a:t>
            </a:r>
            <a:r>
              <a:rPr kumimoji="1" lang="zh-CN" altLang="en-US" dirty="0"/>
              <a:t>例如：</a:t>
            </a:r>
            <a:r>
              <a:rPr kumimoji="1" lang="en-US" altLang="zh-CN" dirty="0"/>
              <a:t>fork() + </a:t>
            </a:r>
            <a:r>
              <a:rPr kumimoji="1" lang="en-US" altLang="zh-CN" dirty="0" err="1"/>
              <a:t>pthread</a:t>
            </a:r>
            <a:r>
              <a:rPr kumimoji="1" lang="en-US" altLang="zh-CN" dirty="0"/>
              <a:t>())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6A909AE-72A6-C640-A420-49B8442B7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46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D0B6FE4-A0F8-4F48-8C98-4B6AA6E47B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53817" y="5305772"/>
            <a:ext cx="3962399" cy="304271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1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上海交通大学并行与分布式系统研究所（</a:t>
            </a:r>
            <a:r>
              <a:rPr lang="en-US" altLang="zh-CN"/>
              <a:t>IPADS@SJTU</a:t>
            </a:r>
            <a:r>
              <a:rPr lang="zh-CN" altLang="en-US"/>
              <a:t>）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8629075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58FBC6-A154-764E-B7E1-80A126BD83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fork</a:t>
            </a:r>
            <a:r>
              <a:rPr kumimoji="1" lang="zh-CN" altLang="en-US"/>
              <a:t>的替代接口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A77DCE4-84F1-5040-B1C9-C62E6C26DB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29308"/>
            <a:ext cx="8229600" cy="3771636"/>
          </a:xfrm>
        </p:spPr>
        <p:txBody>
          <a:bodyPr>
            <a:normAutofit/>
          </a:bodyPr>
          <a:lstStyle/>
          <a:p>
            <a:r>
              <a:rPr kumimoji="1" lang="en-US" altLang="zh-CN" dirty="0" err="1"/>
              <a:t>vfork</a:t>
            </a:r>
            <a:r>
              <a:rPr kumimoji="1" lang="zh-CN" altLang="en-US" dirty="0"/>
              <a:t>：类似于</a:t>
            </a:r>
            <a:r>
              <a:rPr kumimoji="1" lang="en-US" altLang="zh-CN" dirty="0"/>
              <a:t>fork</a:t>
            </a:r>
            <a:r>
              <a:rPr kumimoji="1" lang="zh-CN" altLang="en-US" dirty="0"/>
              <a:t>，但让父子进程共享同一地址空间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优点：连映射都不需要拷贝，性能更好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缺点：</a:t>
            </a:r>
            <a:endParaRPr kumimoji="1" lang="en-US" altLang="zh-CN" dirty="0"/>
          </a:p>
          <a:p>
            <a:pPr lvl="2"/>
            <a:r>
              <a:rPr kumimoji="1" lang="zh-CN" altLang="en-US" sz="1800" dirty="0"/>
              <a:t>只能用在“</a:t>
            </a:r>
            <a:r>
              <a:rPr kumimoji="1" lang="en-US" altLang="zh-CN" sz="1800" dirty="0"/>
              <a:t>fork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+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exec</a:t>
            </a:r>
            <a:r>
              <a:rPr kumimoji="1" lang="zh-CN" altLang="en-US" sz="1800" dirty="0"/>
              <a:t>”的场景中</a:t>
            </a:r>
            <a:endParaRPr kumimoji="1" lang="en-US" altLang="zh-CN" sz="1800" dirty="0"/>
          </a:p>
          <a:p>
            <a:pPr lvl="2"/>
            <a:r>
              <a:rPr kumimoji="1" lang="zh-CN" altLang="en-US" sz="1800" dirty="0"/>
              <a:t>共享地址空间存在安全问题</a:t>
            </a:r>
            <a:endParaRPr kumimoji="1" lang="en-US" altLang="zh-CN" sz="1800" dirty="0"/>
          </a:p>
          <a:p>
            <a:r>
              <a:rPr kumimoji="1" lang="zh-CN" altLang="en-US" dirty="0"/>
              <a:t>轶事：</a:t>
            </a:r>
            <a:r>
              <a:rPr kumimoji="1" lang="en-US" altLang="zh-CN" dirty="0" err="1"/>
              <a:t>vfork</a:t>
            </a:r>
            <a:r>
              <a:rPr kumimoji="1" lang="zh-CN" altLang="en-US" dirty="0"/>
              <a:t>的提出最初就是为了解决</a:t>
            </a:r>
            <a:r>
              <a:rPr kumimoji="1" lang="en-US" altLang="zh-CN" dirty="0"/>
              <a:t>fork</a:t>
            </a:r>
            <a:r>
              <a:rPr kumimoji="1" lang="zh-CN" altLang="en-US" dirty="0"/>
              <a:t>的性能问题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但写时拷贝拯救了</a:t>
            </a:r>
            <a:r>
              <a:rPr kumimoji="1" lang="en-US" altLang="zh-CN" dirty="0"/>
              <a:t>fork</a:t>
            </a:r>
          </a:p>
          <a:p>
            <a:pPr lvl="1"/>
            <a:endParaRPr kumimoji="1" lang="en-US" altLang="zh-CN" dirty="0"/>
          </a:p>
          <a:p>
            <a:pPr lvl="1"/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5A78947-AE6B-F647-B35C-361DF3FE9C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47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BE06EEE-1640-1F41-B550-9AB6DFE16929}"/>
              </a:ext>
            </a:extLst>
          </p:cNvPr>
          <p:cNvSpPr txBox="1"/>
          <p:nvPr/>
        </p:nvSpPr>
        <p:spPr>
          <a:xfrm>
            <a:off x="970620" y="4448217"/>
            <a:ext cx="7128792" cy="6463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rgbClr val="C00000"/>
                </a:solidFill>
              </a:rPr>
              <a:t>Since this function is hard to use correctly from application software, it is recommended to use </a:t>
            </a:r>
            <a:r>
              <a:rPr kumimoji="1" lang="en-US" altLang="zh-CN" dirty="0" err="1">
                <a:solidFill>
                  <a:srgbClr val="C00000"/>
                </a:solidFill>
              </a:rPr>
              <a:t>posix_spawn</a:t>
            </a:r>
            <a:r>
              <a:rPr kumimoji="1" lang="en-US" altLang="zh-CN" dirty="0">
                <a:solidFill>
                  <a:srgbClr val="C00000"/>
                </a:solidFill>
              </a:rPr>
              <a:t>(3) or fork(2) instead.</a:t>
            </a:r>
            <a:endParaRPr kumimoji="1" lang="zh-CN" altLang="en-US" dirty="0">
              <a:solidFill>
                <a:srgbClr val="C00000"/>
              </a:solidFill>
            </a:endParaRP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A816078-B69D-9949-852D-E744EC421B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53817" y="5305772"/>
            <a:ext cx="3962399" cy="304271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1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上海交通大学并行与分布式系统研究所（</a:t>
            </a:r>
            <a:r>
              <a:rPr lang="en-US" altLang="zh-CN"/>
              <a:t>IPADS@SJTU</a:t>
            </a:r>
            <a:r>
              <a:rPr lang="zh-CN" altLang="en-US"/>
              <a:t>）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1798500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177A51-13C5-2A44-9458-42D41F96CC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fork</a:t>
            </a:r>
            <a:r>
              <a:rPr kumimoji="1" lang="zh-CN" altLang="en-US"/>
              <a:t>的替代接口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4331E8A-6826-934E-87D5-15ED043D84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/>
              <a:t>posix_spawn:</a:t>
            </a:r>
            <a:r>
              <a:rPr kumimoji="1" lang="zh-CN" altLang="en-US"/>
              <a:t> 相当于</a:t>
            </a:r>
            <a:r>
              <a:rPr kumimoji="1" lang="en-US" altLang="zh-CN"/>
              <a:t>fork</a:t>
            </a:r>
            <a:r>
              <a:rPr kumimoji="1" lang="zh-CN" altLang="en-US"/>
              <a:t> </a:t>
            </a:r>
            <a:r>
              <a:rPr kumimoji="1" lang="en-US" altLang="zh-CN"/>
              <a:t>+</a:t>
            </a:r>
            <a:r>
              <a:rPr kumimoji="1" lang="zh-CN" altLang="en-US"/>
              <a:t> </a:t>
            </a:r>
            <a:r>
              <a:rPr kumimoji="1" lang="en-US" altLang="zh-CN"/>
              <a:t>exec</a:t>
            </a:r>
          </a:p>
          <a:p>
            <a:pPr lvl="1"/>
            <a:r>
              <a:rPr kumimoji="1" lang="zh-CN" altLang="en-US"/>
              <a:t>优点：可扩展性、性能较好</a:t>
            </a:r>
            <a:endParaRPr kumimoji="1" lang="en-US" altLang="zh-CN"/>
          </a:p>
          <a:p>
            <a:pPr lvl="1"/>
            <a:r>
              <a:rPr kumimoji="1" lang="zh-CN" altLang="en-US"/>
              <a:t>缺点：不如</a:t>
            </a:r>
            <a:r>
              <a:rPr kumimoji="1" lang="en-US" altLang="zh-CN"/>
              <a:t>fork</a:t>
            </a:r>
            <a:r>
              <a:rPr kumimoji="1" lang="zh-CN" altLang="en-US"/>
              <a:t>灵活</a:t>
            </a:r>
            <a:endParaRPr kumimoji="1" lang="en-US" altLang="zh-CN"/>
          </a:p>
          <a:p>
            <a:pPr lvl="1"/>
            <a:endParaRPr kumimoji="1" lang="en-US" altLang="zh-CN"/>
          </a:p>
          <a:p>
            <a:r>
              <a:rPr kumimoji="1" lang="en-US" altLang="zh-CN"/>
              <a:t>clone:</a:t>
            </a:r>
            <a:r>
              <a:rPr kumimoji="1" lang="zh-CN" altLang="en-US"/>
              <a:t> </a:t>
            </a:r>
            <a:r>
              <a:rPr kumimoji="1" lang="en-US" altLang="zh-CN"/>
              <a:t>fork</a:t>
            </a:r>
            <a:r>
              <a:rPr kumimoji="1" lang="zh-CN" altLang="en-US"/>
              <a:t>的“进阶版”，可以选择性地不拷贝内存</a:t>
            </a:r>
            <a:endParaRPr kumimoji="1" lang="en-US" altLang="zh-CN"/>
          </a:p>
          <a:p>
            <a:pPr lvl="1"/>
            <a:r>
              <a:rPr kumimoji="1" lang="zh-CN" altLang="en-US"/>
              <a:t>优点：高度可控，可依照需求调整</a:t>
            </a:r>
            <a:endParaRPr kumimoji="1" lang="en-US" altLang="zh-CN"/>
          </a:p>
          <a:p>
            <a:pPr lvl="1"/>
            <a:r>
              <a:rPr kumimoji="1" lang="zh-CN" altLang="en-US"/>
              <a:t>缺点：接口比</a:t>
            </a:r>
            <a:r>
              <a:rPr kumimoji="1" lang="en-US" altLang="zh-CN"/>
              <a:t>fork</a:t>
            </a:r>
            <a:r>
              <a:rPr kumimoji="1" lang="zh-CN" altLang="en-US"/>
              <a:t>复杂，选择性拷贝容易出错</a:t>
            </a:r>
            <a:endParaRPr kumimoji="1" lang="en-US" altLang="zh-CN"/>
          </a:p>
          <a:p>
            <a:pPr lvl="1"/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105F4C8-ABAF-CE48-8760-EA836A742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48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DB051D7-7459-C54D-B438-A99F75FF52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53817" y="5305772"/>
            <a:ext cx="3962399" cy="304271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1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上海交通大学并行与分布式系统研究所（</a:t>
            </a:r>
            <a:r>
              <a:rPr lang="en-US" altLang="zh-CN"/>
              <a:t>IPADS@SJTU</a:t>
            </a:r>
            <a:r>
              <a:rPr lang="zh-CN" altLang="en-US"/>
              <a:t>）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8647899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DCBD40-1AF0-499A-8320-859B1345AA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案例分析：</a:t>
            </a:r>
            <a:r>
              <a:rPr lang="en-US" altLang="zh-CN" dirty="0" err="1"/>
              <a:t>ChCore</a:t>
            </a:r>
            <a:r>
              <a:rPr lang="zh-CN" altLang="en-US" dirty="0"/>
              <a:t>微内核进程管理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1462AD6-8B47-4508-808E-1B7A529542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2313" y="3544432"/>
            <a:ext cx="7772400" cy="1250156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9858500-807F-44B5-B542-092663CF98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49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63C7E67-0AE1-F044-BC56-1C2C5FE69B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53817" y="5305772"/>
            <a:ext cx="3962399" cy="304271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1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512745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BE39C2-86D1-9B45-B569-48F1570E5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处理器上下文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(CPU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Context)</a:t>
            </a:r>
            <a:endParaRPr kumimoji="1" lang="zh-CN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95B3383-B219-984C-8D0C-BCF0766559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33500"/>
            <a:ext cx="8229600" cy="4152633"/>
          </a:xfrm>
        </p:spPr>
        <p:txBody>
          <a:bodyPr>
            <a:noAutofit/>
          </a:bodyPr>
          <a:lstStyle/>
          <a:p>
            <a:r>
              <a:rPr kumimoji="1" lang="zh-CN" altLang="en-US" dirty="0"/>
              <a:t>操作系统为每个进程维护</a:t>
            </a:r>
            <a:r>
              <a:rPr kumimoji="1" lang="zh-CN" altLang="en-US" dirty="0">
                <a:solidFill>
                  <a:srgbClr val="C00000"/>
                </a:solidFill>
              </a:rPr>
              <a:t>处理器上下文</a:t>
            </a:r>
            <a:endParaRPr kumimoji="1" lang="en-US" altLang="zh-CN" dirty="0">
              <a:solidFill>
                <a:srgbClr val="C00000"/>
              </a:solidFill>
            </a:endParaRPr>
          </a:p>
          <a:p>
            <a:pPr lvl="1"/>
            <a:r>
              <a:rPr kumimoji="1" lang="zh-CN" altLang="en-US" dirty="0"/>
              <a:t>包含恢复进程执行所需要的状态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思考：进程</a:t>
            </a:r>
            <a:r>
              <a:rPr kumimoji="1" lang="en-US" altLang="zh-CN" dirty="0"/>
              <a:t>A</a:t>
            </a:r>
            <a:r>
              <a:rPr kumimoji="1" lang="zh-CN" altLang="en-US" dirty="0"/>
              <a:t>执行到</a:t>
            </a:r>
            <a:r>
              <a:rPr kumimoji="1" lang="en-US" altLang="zh-CN" dirty="0"/>
              <a:t>main</a:t>
            </a:r>
            <a:r>
              <a:rPr kumimoji="1" lang="zh-CN" altLang="en-US" dirty="0"/>
              <a:t>函数任意一条指令，切换到进程</a:t>
            </a:r>
            <a:r>
              <a:rPr kumimoji="1" lang="en-US" altLang="zh-CN" dirty="0"/>
              <a:t>B</a:t>
            </a:r>
            <a:r>
              <a:rPr kumimoji="1" lang="zh-CN" altLang="en-US" dirty="0"/>
              <a:t>执行，一段时间后，再切回到进程</a:t>
            </a:r>
            <a:r>
              <a:rPr kumimoji="1" lang="en-US" altLang="zh-CN" dirty="0"/>
              <a:t>A</a:t>
            </a:r>
            <a:r>
              <a:rPr kumimoji="1" lang="zh-CN" altLang="en-US" dirty="0"/>
              <a:t>执行</a:t>
            </a:r>
            <a:endParaRPr kumimoji="1" lang="en-US" altLang="zh-CN" dirty="0"/>
          </a:p>
          <a:p>
            <a:pPr lvl="2"/>
            <a:r>
              <a:rPr kumimoji="1" lang="zh-CN" altLang="en-US" dirty="0"/>
              <a:t>为完成此过程，有哪些状态需要保存？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具体包括：</a:t>
            </a:r>
            <a:endParaRPr kumimoji="1" lang="en-US" altLang="zh-CN" sz="1600" dirty="0"/>
          </a:p>
          <a:p>
            <a:pPr lvl="2"/>
            <a:r>
              <a:rPr kumimoji="1" lang="en-US" altLang="zh-CN" b="1" dirty="0">
                <a:solidFill>
                  <a:srgbClr val="C00000"/>
                </a:solidFill>
              </a:rPr>
              <a:t>PC</a:t>
            </a:r>
            <a:r>
              <a:rPr kumimoji="1" lang="zh-CN" altLang="en-US" b="1" dirty="0">
                <a:solidFill>
                  <a:srgbClr val="C00000"/>
                </a:solidFill>
              </a:rPr>
              <a:t>寄存器值，栈寄存器值，通用寄存器值，状态寄存器值</a:t>
            </a:r>
            <a:endParaRPr kumimoji="1" lang="en-US" altLang="zh-CN" b="1" dirty="0">
              <a:solidFill>
                <a:srgbClr val="C00000"/>
              </a:solidFill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0D6275D-0E58-1C46-BA79-C46B2D55F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362926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C5FCE7-6D75-E766-939D-6C82064C6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回顾：微内核的解耦设计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1666BAF-4AE9-53C0-19EB-9CE39A89EF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与宏内核相比，微内核把操作系统功能解耦并移到用户态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称为系统服务（如内存管理服务）</a:t>
            </a:r>
            <a:endParaRPr kumimoji="1" lang="en-US" altLang="zh-CN" dirty="0"/>
          </a:p>
          <a:p>
            <a:r>
              <a:rPr kumimoji="1" lang="zh-CN" altLang="en-US" dirty="0"/>
              <a:t>进程管理也不例外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ChCore</a:t>
            </a:r>
            <a:r>
              <a:rPr kumimoji="1" lang="zh-CN" altLang="en-US" dirty="0"/>
              <a:t>提供了进程管理的模块：</a:t>
            </a:r>
            <a:r>
              <a:rPr kumimoji="1" lang="zh-CN" altLang="en-US" b="1" dirty="0"/>
              <a:t>进程管理器</a:t>
            </a:r>
            <a:endParaRPr kumimoji="1" lang="en-US" altLang="zh-CN" b="1" dirty="0"/>
          </a:p>
          <a:p>
            <a:pPr lvl="1"/>
            <a:r>
              <a:rPr kumimoji="1" lang="zh-CN" altLang="en-US" dirty="0"/>
              <a:t>宏内核中的数据结构（如</a:t>
            </a:r>
            <a:r>
              <a:rPr kumimoji="1" lang="en-US" altLang="zh-CN" dirty="0"/>
              <a:t>PCB</a:t>
            </a:r>
            <a:r>
              <a:rPr kumimoji="1" lang="zh-CN" altLang="en-US" dirty="0"/>
              <a:t>）也相应要解耦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DE0CE2B-4C8D-AF76-9E48-4547053D55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50</a:t>
            </a:fld>
            <a:endParaRPr lang="zh-CN" altLang="en-US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A0665EFD-3D1A-12EA-DF20-74C7CEEADE40}"/>
              </a:ext>
            </a:extLst>
          </p:cNvPr>
          <p:cNvSpPr/>
          <p:nvPr/>
        </p:nvSpPr>
        <p:spPr>
          <a:xfrm>
            <a:off x="3257854" y="4882968"/>
            <a:ext cx="360040" cy="3600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0" name="直线连接符 9">
            <a:extLst>
              <a:ext uri="{FF2B5EF4-FFF2-40B4-BE49-F238E27FC236}">
                <a16:creationId xmlns:a16="http://schemas.microsoft.com/office/drawing/2014/main" id="{2A114A4A-7C80-BB0A-885D-3147E5E10CC3}"/>
              </a:ext>
            </a:extLst>
          </p:cNvPr>
          <p:cNvCxnSpPr>
            <a:cxnSpLocks/>
          </p:cNvCxnSpPr>
          <p:nvPr/>
        </p:nvCxnSpPr>
        <p:spPr>
          <a:xfrm>
            <a:off x="2519772" y="4767261"/>
            <a:ext cx="219624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462E5AEB-3D16-2AF5-8A53-FF8AFCD6EDEF}"/>
              </a:ext>
            </a:extLst>
          </p:cNvPr>
          <p:cNvSpPr txBox="1"/>
          <p:nvPr/>
        </p:nvSpPr>
        <p:spPr>
          <a:xfrm>
            <a:off x="2999292" y="5231901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微内核</a:t>
            </a: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351BEA0C-67B9-58AB-FE2D-56DB77993609}"/>
              </a:ext>
            </a:extLst>
          </p:cNvPr>
          <p:cNvSpPr/>
          <p:nvPr/>
        </p:nvSpPr>
        <p:spPr>
          <a:xfrm>
            <a:off x="2843808" y="4335213"/>
            <a:ext cx="216024" cy="21602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3E2FF78F-673A-666A-C9BB-97FD0094CF6D}"/>
              </a:ext>
            </a:extLst>
          </p:cNvPr>
          <p:cNvSpPr/>
          <p:nvPr/>
        </p:nvSpPr>
        <p:spPr>
          <a:xfrm>
            <a:off x="3329861" y="4210906"/>
            <a:ext cx="216024" cy="21602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C2FCA355-3B9A-FD3E-51D4-F8CF2086263F}"/>
              </a:ext>
            </a:extLst>
          </p:cNvPr>
          <p:cNvSpPr/>
          <p:nvPr/>
        </p:nvSpPr>
        <p:spPr>
          <a:xfrm>
            <a:off x="3768443" y="4467424"/>
            <a:ext cx="216024" cy="21602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9" name="直线箭头连接符 18">
            <a:extLst>
              <a:ext uri="{FF2B5EF4-FFF2-40B4-BE49-F238E27FC236}">
                <a16:creationId xmlns:a16="http://schemas.microsoft.com/office/drawing/2014/main" id="{49098BDE-524D-0824-6271-9A61B42EBD31}"/>
              </a:ext>
            </a:extLst>
          </p:cNvPr>
          <p:cNvCxnSpPr>
            <a:stCxn id="5" idx="1"/>
          </p:cNvCxnSpPr>
          <p:nvPr/>
        </p:nvCxnSpPr>
        <p:spPr>
          <a:xfrm flipH="1" flipV="1">
            <a:off x="2951820" y="4551237"/>
            <a:ext cx="358761" cy="38445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线箭头连接符 19">
            <a:extLst>
              <a:ext uri="{FF2B5EF4-FFF2-40B4-BE49-F238E27FC236}">
                <a16:creationId xmlns:a16="http://schemas.microsoft.com/office/drawing/2014/main" id="{C6DABC77-FA71-C5A4-D86D-47C8908AB00F}"/>
              </a:ext>
            </a:extLst>
          </p:cNvPr>
          <p:cNvCxnSpPr>
            <a:cxnSpLocks/>
            <a:stCxn id="5" idx="0"/>
            <a:endCxn id="16" idx="4"/>
          </p:cNvCxnSpPr>
          <p:nvPr/>
        </p:nvCxnSpPr>
        <p:spPr>
          <a:xfrm flipH="1" flipV="1">
            <a:off x="3437873" y="4426930"/>
            <a:ext cx="1" cy="45603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线箭头连接符 22">
            <a:extLst>
              <a:ext uri="{FF2B5EF4-FFF2-40B4-BE49-F238E27FC236}">
                <a16:creationId xmlns:a16="http://schemas.microsoft.com/office/drawing/2014/main" id="{098B36D2-E721-C08D-0509-756FE67D9F6D}"/>
              </a:ext>
            </a:extLst>
          </p:cNvPr>
          <p:cNvCxnSpPr>
            <a:cxnSpLocks/>
            <a:stCxn id="5" idx="7"/>
            <a:endCxn id="17" idx="3"/>
          </p:cNvCxnSpPr>
          <p:nvPr/>
        </p:nvCxnSpPr>
        <p:spPr>
          <a:xfrm flipV="1">
            <a:off x="3565167" y="4651812"/>
            <a:ext cx="234912" cy="28388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>
            <a:extLst>
              <a:ext uri="{FF2B5EF4-FFF2-40B4-BE49-F238E27FC236}">
                <a16:creationId xmlns:a16="http://schemas.microsoft.com/office/drawing/2014/main" id="{0F6415A8-E2E7-C883-0963-00CAD0C30B1F}"/>
              </a:ext>
            </a:extLst>
          </p:cNvPr>
          <p:cNvSpPr txBox="1"/>
          <p:nvPr/>
        </p:nvSpPr>
        <p:spPr>
          <a:xfrm>
            <a:off x="3617894" y="4132400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dirty="0"/>
              <a:t>进程管理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702E2601-7E13-B736-18F0-9F57C6BE9417}"/>
              </a:ext>
            </a:extLst>
          </p:cNvPr>
          <p:cNvSpPr txBox="1"/>
          <p:nvPr/>
        </p:nvSpPr>
        <p:spPr>
          <a:xfrm>
            <a:off x="2999292" y="3876507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dirty="0"/>
              <a:t>文件管理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45468070-BDF8-E515-6AF2-0C3BB032BE63}"/>
              </a:ext>
            </a:extLst>
          </p:cNvPr>
          <p:cNvSpPr txBox="1"/>
          <p:nvPr/>
        </p:nvSpPr>
        <p:spPr>
          <a:xfrm>
            <a:off x="2337040" y="4057017"/>
            <a:ext cx="9220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dirty="0"/>
              <a:t>内存管理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880A6EFA-9D56-5AEF-81B0-3A92943C839F}"/>
              </a:ext>
            </a:extLst>
          </p:cNvPr>
          <p:cNvSpPr txBox="1"/>
          <p:nvPr/>
        </p:nvSpPr>
        <p:spPr>
          <a:xfrm>
            <a:off x="3984467" y="4760818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b="1" dirty="0"/>
              <a:t>内核态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B366B505-E71D-B984-656C-018409CA363A}"/>
              </a:ext>
            </a:extLst>
          </p:cNvPr>
          <p:cNvSpPr txBox="1"/>
          <p:nvPr/>
        </p:nvSpPr>
        <p:spPr>
          <a:xfrm>
            <a:off x="3989335" y="4446620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b="1" dirty="0"/>
              <a:t>用户态</a:t>
            </a:r>
          </a:p>
        </p:txBody>
      </p:sp>
    </p:spTree>
    <p:extLst>
      <p:ext uri="{BB962C8B-B14F-4D97-AF65-F5344CB8AC3E}">
        <p14:creationId xmlns:p14="http://schemas.microsoft.com/office/powerpoint/2010/main" val="393572573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C3AB372-15AB-59B7-0EDF-51B7CFEDB4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PCB</a:t>
            </a:r>
            <a:r>
              <a:rPr kumimoji="1" lang="zh-CN" altLang="en-US" dirty="0"/>
              <a:t>的解耦设计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7A31876-A96B-1CF5-1D2C-BF022BA8DF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内核态：</a:t>
            </a:r>
            <a:r>
              <a:rPr kumimoji="1" lang="en-US" altLang="zh-CN" dirty="0" err="1"/>
              <a:t>cap_group</a:t>
            </a:r>
            <a:r>
              <a:rPr kumimoji="1" lang="en-US" altLang="zh-CN" dirty="0"/>
              <a:t> (</a:t>
            </a:r>
            <a:r>
              <a:rPr kumimoji="1" lang="zh-CN" altLang="en-US" dirty="0"/>
              <a:t>能力组</a:t>
            </a:r>
            <a:r>
              <a:rPr kumimoji="1" lang="en-US" altLang="zh-CN" dirty="0"/>
              <a:t>)</a:t>
            </a:r>
          </a:p>
          <a:p>
            <a:pPr lvl="1"/>
            <a:r>
              <a:rPr kumimoji="1" lang="zh-CN" altLang="en-US" dirty="0"/>
              <a:t>将资源（进程、内核栈、虚拟地址空间）均抽象为对象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访问对象的凭证称为</a:t>
            </a:r>
            <a:r>
              <a:rPr kumimoji="1" lang="zh-CN" altLang="en-US" b="1" dirty="0">
                <a:solidFill>
                  <a:srgbClr val="C00000"/>
                </a:solidFill>
              </a:rPr>
              <a:t>能力</a:t>
            </a:r>
            <a:r>
              <a:rPr kumimoji="1" lang="zh-CN" altLang="en-US" dirty="0"/>
              <a:t>，而进程是分配和管理资源的基本单位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EEF147D-D6C4-6CB9-0556-7C9517730A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51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8FBCAE5-A23A-304B-B3FF-6C8C1DA591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2836" y="2945424"/>
            <a:ext cx="5038328" cy="2764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48032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C3AB372-15AB-59B7-0EDF-51B7CFEDB4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PCB</a:t>
            </a:r>
            <a:r>
              <a:rPr kumimoji="1" lang="zh-CN" altLang="en-US" dirty="0"/>
              <a:t>的解耦设计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7A31876-A96B-1CF5-1D2C-BF022BA8DF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内核态：</a:t>
            </a:r>
            <a:r>
              <a:rPr kumimoji="1" lang="en-US" altLang="zh-CN" dirty="0" err="1"/>
              <a:t>cap_group</a:t>
            </a:r>
            <a:r>
              <a:rPr kumimoji="1" lang="en-US" altLang="zh-CN" dirty="0"/>
              <a:t> (</a:t>
            </a:r>
            <a:r>
              <a:rPr kumimoji="1" lang="zh-CN" altLang="en-US" dirty="0"/>
              <a:t>能力组</a:t>
            </a:r>
            <a:r>
              <a:rPr kumimoji="1" lang="en-US" altLang="zh-CN" dirty="0"/>
              <a:t>)</a:t>
            </a:r>
          </a:p>
          <a:p>
            <a:r>
              <a:rPr kumimoji="1" lang="zh-CN" altLang="en-US" dirty="0"/>
              <a:t>用户态：</a:t>
            </a:r>
            <a:r>
              <a:rPr kumimoji="1" lang="en-US" altLang="zh-CN" dirty="0"/>
              <a:t>proc</a:t>
            </a:r>
          </a:p>
          <a:p>
            <a:pPr lvl="1"/>
            <a:r>
              <a:rPr kumimoji="1" lang="zh-CN" altLang="en-US" dirty="0"/>
              <a:t>除内核中的资源（如</a:t>
            </a:r>
            <a:r>
              <a:rPr kumimoji="1" lang="en-US" altLang="zh-CN" dirty="0" err="1"/>
              <a:t>vmspace</a:t>
            </a:r>
            <a:r>
              <a:rPr kumimoji="1" lang="zh-CN" altLang="en-US" dirty="0"/>
              <a:t>）均移到用户态管理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EEF147D-D6C4-6CB9-0556-7C9517730A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52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8FBCAE5-A23A-304B-B3FF-6C8C1DA591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2836" y="2945424"/>
            <a:ext cx="5038328" cy="2764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34305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070BF4D-EFD2-E2C7-3DF3-DEA14948C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ChChore</a:t>
            </a:r>
            <a:r>
              <a:rPr kumimoji="1" lang="zh-CN" altLang="en-US" dirty="0"/>
              <a:t>的进程创建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9915F6D-5FF1-5BEE-8733-3AD31CF4F2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逻辑与</a:t>
            </a:r>
            <a:r>
              <a:rPr kumimoji="1" lang="en-US" altLang="zh-CN" dirty="0" err="1"/>
              <a:t>process_create</a:t>
            </a:r>
            <a:r>
              <a:rPr kumimoji="1" lang="zh-CN" altLang="en-US" dirty="0"/>
              <a:t>相似，但使用</a:t>
            </a:r>
            <a:r>
              <a:rPr kumimoji="1" lang="zh-CN" altLang="en-US" dirty="0">
                <a:solidFill>
                  <a:srgbClr val="C00000"/>
                </a:solidFill>
              </a:rPr>
              <a:t>微内核</a:t>
            </a:r>
            <a:r>
              <a:rPr kumimoji="1" lang="zh-CN" altLang="en-US" dirty="0"/>
              <a:t>风格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很多功能都在用户态完成！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B9C5BC6-DC37-7C5A-ACC0-1FBB86159C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53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1AB4542-FBF0-7AA8-0BB1-087CA53DF0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597" y="2290728"/>
            <a:ext cx="3480408" cy="342427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474616E-9D67-9660-9264-49966EA621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5491" y="2731062"/>
            <a:ext cx="4260037" cy="2469988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E66903E3-8EEE-99FA-958B-8881E1EEE96D}"/>
              </a:ext>
            </a:extLst>
          </p:cNvPr>
          <p:cNvSpPr txBox="1"/>
          <p:nvPr/>
        </p:nvSpPr>
        <p:spPr>
          <a:xfrm>
            <a:off x="4724402" y="2392508"/>
            <a:ext cx="42883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b="1" dirty="0"/>
              <a:t>只有分配更多资源（如物理内存）才进入内核</a:t>
            </a:r>
          </a:p>
        </p:txBody>
      </p:sp>
      <p:sp>
        <p:nvSpPr>
          <p:cNvPr id="8" name="左中括号 7">
            <a:extLst>
              <a:ext uri="{FF2B5EF4-FFF2-40B4-BE49-F238E27FC236}">
                <a16:creationId xmlns:a16="http://schemas.microsoft.com/office/drawing/2014/main" id="{89A5E7C3-004C-665A-0C6F-D8D9CFB9941B}"/>
              </a:ext>
            </a:extLst>
          </p:cNvPr>
          <p:cNvSpPr/>
          <p:nvPr/>
        </p:nvSpPr>
        <p:spPr>
          <a:xfrm>
            <a:off x="850596" y="3073524"/>
            <a:ext cx="48995" cy="367434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98E6033-B5FE-B206-CF9C-8620AA9FD3C1}"/>
              </a:ext>
            </a:extLst>
          </p:cNvPr>
          <p:cNvSpPr txBox="1"/>
          <p:nvPr/>
        </p:nvSpPr>
        <p:spPr>
          <a:xfrm>
            <a:off x="50086" y="3032761"/>
            <a:ext cx="813043" cy="4693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b="1" dirty="0"/>
              <a:t>进程创建</a:t>
            </a:r>
            <a:endParaRPr kumimoji="1" lang="en-US" altLang="zh-CN" sz="1050" b="1" dirty="0"/>
          </a:p>
          <a:p>
            <a:pPr algn="ctr"/>
            <a:r>
              <a:rPr kumimoji="1" lang="zh-CN" altLang="en-US" sz="700" b="1" dirty="0"/>
              <a:t>（包括内核数据</a:t>
            </a:r>
            <a:endParaRPr kumimoji="1" lang="en-US" altLang="zh-CN" sz="700" b="1" dirty="0"/>
          </a:p>
          <a:p>
            <a:pPr algn="ctr"/>
            <a:r>
              <a:rPr kumimoji="1" lang="zh-CN" altLang="en-US" sz="700" b="1" dirty="0"/>
              <a:t>结构初始化）</a:t>
            </a:r>
          </a:p>
        </p:txBody>
      </p:sp>
      <p:sp>
        <p:nvSpPr>
          <p:cNvPr id="10" name="左中括号 9">
            <a:extLst>
              <a:ext uri="{FF2B5EF4-FFF2-40B4-BE49-F238E27FC236}">
                <a16:creationId xmlns:a16="http://schemas.microsoft.com/office/drawing/2014/main" id="{0DA0E474-5202-0C8F-C96A-DCC578276408}"/>
              </a:ext>
            </a:extLst>
          </p:cNvPr>
          <p:cNvSpPr/>
          <p:nvPr/>
        </p:nvSpPr>
        <p:spPr>
          <a:xfrm>
            <a:off x="850596" y="3709523"/>
            <a:ext cx="58862" cy="1028461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D3B1587-CB94-8D89-187C-63301658DA1A}"/>
              </a:ext>
            </a:extLst>
          </p:cNvPr>
          <p:cNvSpPr txBox="1"/>
          <p:nvPr/>
        </p:nvSpPr>
        <p:spPr>
          <a:xfrm>
            <a:off x="31796" y="4042333"/>
            <a:ext cx="857927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b="1" dirty="0"/>
              <a:t>准备运行时</a:t>
            </a:r>
            <a:endParaRPr kumimoji="1" lang="en-US" altLang="zh-CN" sz="1050" b="1" dirty="0"/>
          </a:p>
          <a:p>
            <a:pPr algn="ctr"/>
            <a:r>
              <a:rPr kumimoji="1" lang="zh-CN" altLang="en-US" sz="1050" b="1" dirty="0"/>
              <a:t>环境</a:t>
            </a:r>
          </a:p>
        </p:txBody>
      </p:sp>
      <p:sp>
        <p:nvSpPr>
          <p:cNvPr id="12" name="左中括号 11">
            <a:extLst>
              <a:ext uri="{FF2B5EF4-FFF2-40B4-BE49-F238E27FC236}">
                <a16:creationId xmlns:a16="http://schemas.microsoft.com/office/drawing/2014/main" id="{10FFE52D-FD62-448C-73A0-CDB823AF1C26}"/>
              </a:ext>
            </a:extLst>
          </p:cNvPr>
          <p:cNvSpPr/>
          <p:nvPr/>
        </p:nvSpPr>
        <p:spPr>
          <a:xfrm>
            <a:off x="846825" y="4806841"/>
            <a:ext cx="58862" cy="679294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6592B70C-DB55-A4BA-ACED-D9910EAFE652}"/>
              </a:ext>
            </a:extLst>
          </p:cNvPr>
          <p:cNvSpPr txBox="1"/>
          <p:nvPr/>
        </p:nvSpPr>
        <p:spPr>
          <a:xfrm>
            <a:off x="31801" y="4938026"/>
            <a:ext cx="857927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b="1" dirty="0"/>
              <a:t>可执行文件</a:t>
            </a:r>
            <a:endParaRPr kumimoji="1" lang="en-US" altLang="zh-CN" sz="1050" b="1" dirty="0"/>
          </a:p>
          <a:p>
            <a:pPr algn="ctr"/>
            <a:r>
              <a:rPr kumimoji="1" lang="zh-CN" altLang="en-US" sz="1050" b="1" dirty="0"/>
              <a:t>加载</a:t>
            </a:r>
          </a:p>
        </p:txBody>
      </p:sp>
    </p:spTree>
    <p:extLst>
      <p:ext uri="{BB962C8B-B14F-4D97-AF65-F5344CB8AC3E}">
        <p14:creationId xmlns:p14="http://schemas.microsoft.com/office/powerpoint/2010/main" val="296688062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DCBD40-1AF0-499A-8320-859B1345AA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进程切换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1462AD6-8B47-4508-808E-1B7A529542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3568" y="3614871"/>
            <a:ext cx="7772400" cy="1250156"/>
          </a:xfrm>
        </p:spPr>
        <p:txBody>
          <a:bodyPr/>
          <a:lstStyle/>
          <a:p>
            <a:r>
              <a:rPr lang="zh-CN" altLang="en-US" dirty="0"/>
              <a:t>基本步骤 </a:t>
            </a:r>
            <a:r>
              <a:rPr lang="en-US" altLang="zh-CN" dirty="0"/>
              <a:t>– </a:t>
            </a:r>
            <a:r>
              <a:rPr lang="zh-CN" altLang="en-US" dirty="0"/>
              <a:t>处理器上下文结构 </a:t>
            </a:r>
            <a:r>
              <a:rPr lang="en-US" altLang="zh-CN" dirty="0"/>
              <a:t>–</a:t>
            </a:r>
            <a:r>
              <a:rPr lang="zh-CN" altLang="en-US" dirty="0"/>
              <a:t> 切换过程</a:t>
            </a:r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9858500-807F-44B5-B542-092663CF98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54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EC3291F-9B8C-0D4A-B9AB-449452A7B8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53817" y="5305772"/>
            <a:ext cx="3962399" cy="304271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1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4573335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777EA0-3BB8-CB45-927E-B9505F7B3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进程切换的基本步骤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3D7A9CE-8FE2-4141-B2F9-B5E32BE23D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需要进出内核，共包含五个步骤</a:t>
            </a:r>
            <a:endParaRPr kumimoji="1" lang="en-US" altLang="zh-CN" dirty="0"/>
          </a:p>
          <a:p>
            <a:pPr marL="914400" lvl="1" indent="-457200">
              <a:buFont typeface="+mj-lt"/>
              <a:buAutoNum type="arabicPeriod"/>
            </a:pPr>
            <a:r>
              <a:rPr kumimoji="1" lang="zh-CN" altLang="en-US" dirty="0"/>
              <a:t>进程</a:t>
            </a:r>
            <a:r>
              <a:rPr kumimoji="1" lang="en-US" altLang="zh-CN" dirty="0"/>
              <a:t>1</a:t>
            </a:r>
            <a:r>
              <a:rPr kumimoji="1" lang="zh-CN" altLang="en-US" dirty="0"/>
              <a:t>进入内核态</a:t>
            </a:r>
            <a:endParaRPr kumimoji="1" lang="en-US" altLang="zh-CN" dirty="0"/>
          </a:p>
          <a:p>
            <a:pPr marL="914400" lvl="1" indent="-457200">
              <a:buFont typeface="+mj-lt"/>
              <a:buAutoNum type="arabicPeriod"/>
            </a:pPr>
            <a:r>
              <a:rPr kumimoji="1" lang="zh-CN" altLang="en-US" dirty="0"/>
              <a:t>进程</a:t>
            </a:r>
            <a:r>
              <a:rPr kumimoji="1" lang="en-US" altLang="zh-CN" dirty="0"/>
              <a:t>1</a:t>
            </a:r>
            <a:r>
              <a:rPr kumimoji="1" lang="zh-CN" altLang="en-US" b="1" dirty="0">
                <a:solidFill>
                  <a:srgbClr val="C00000"/>
                </a:solidFill>
              </a:rPr>
              <a:t>处理器上下文</a:t>
            </a:r>
            <a:r>
              <a:rPr kumimoji="1" lang="zh-CN" altLang="en-US" dirty="0"/>
              <a:t>保存</a:t>
            </a:r>
            <a:endParaRPr kumimoji="1" lang="en-US" altLang="zh-CN" dirty="0"/>
          </a:p>
          <a:p>
            <a:pPr marL="914400" lvl="1" indent="-457200">
              <a:buFont typeface="+mj-lt"/>
              <a:buAutoNum type="arabicPeriod"/>
            </a:pPr>
            <a:r>
              <a:rPr kumimoji="1" lang="zh-CN" altLang="en-US" b="1" dirty="0">
                <a:solidFill>
                  <a:srgbClr val="C00000"/>
                </a:solidFill>
              </a:rPr>
              <a:t>进程上下文</a:t>
            </a:r>
            <a:r>
              <a:rPr kumimoji="1" lang="zh-CN" altLang="en-US" dirty="0"/>
              <a:t>切换</a:t>
            </a:r>
            <a:endParaRPr kumimoji="1" lang="en-US" altLang="zh-CN" dirty="0"/>
          </a:p>
          <a:p>
            <a:pPr marL="914400" lvl="1" indent="-457200">
              <a:buFont typeface="+mj-lt"/>
              <a:buAutoNum type="arabicPeriod"/>
            </a:pPr>
            <a:r>
              <a:rPr kumimoji="1" lang="zh-CN" altLang="en-US" dirty="0"/>
              <a:t>进程</a:t>
            </a:r>
            <a:r>
              <a:rPr kumimoji="1" lang="en-US" altLang="zh-CN" dirty="0"/>
              <a:t>2</a:t>
            </a:r>
            <a:r>
              <a:rPr kumimoji="1" lang="zh-CN" altLang="en-US" b="1" dirty="0">
                <a:solidFill>
                  <a:srgbClr val="C00000"/>
                </a:solidFill>
              </a:rPr>
              <a:t>处理器上下文</a:t>
            </a:r>
            <a:r>
              <a:rPr kumimoji="1" lang="zh-CN" altLang="en-US" dirty="0"/>
              <a:t>恢复</a:t>
            </a:r>
            <a:endParaRPr kumimoji="1" lang="en-US" altLang="zh-CN" dirty="0"/>
          </a:p>
          <a:p>
            <a:pPr marL="914400" lvl="1" indent="-457200">
              <a:buFont typeface="+mj-lt"/>
              <a:buAutoNum type="arabicPeriod"/>
            </a:pPr>
            <a:r>
              <a:rPr kumimoji="1" lang="zh-CN" altLang="en-US" dirty="0"/>
              <a:t>进程</a:t>
            </a:r>
            <a:r>
              <a:rPr kumimoji="1" lang="en-US" altLang="zh-CN" dirty="0"/>
              <a:t>2</a:t>
            </a:r>
            <a:r>
              <a:rPr kumimoji="1" lang="zh-CN" altLang="en-US" dirty="0"/>
              <a:t>返回用户态</a:t>
            </a:r>
            <a:endParaRPr kumimoji="1" lang="en-US" altLang="zh-CN" dirty="0"/>
          </a:p>
          <a:p>
            <a:pPr lvl="1"/>
            <a:endParaRPr kumimoji="1" lang="en-US" altLang="zh-CN" dirty="0"/>
          </a:p>
          <a:p>
            <a:endParaRPr kumimoji="1" lang="en-US" altLang="zh-CN" dirty="0"/>
          </a:p>
          <a:p>
            <a:pPr lvl="1"/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F9CCE54-CDCB-894B-A61B-7988F27B6F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55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F1AA9AE-8C61-2541-A924-D49424F397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53817" y="5305772"/>
            <a:ext cx="3962399" cy="304271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1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上海交通大学并行与分布式系统研究所（</a:t>
            </a:r>
            <a:r>
              <a:rPr lang="en-US" altLang="zh-CN"/>
              <a:t>IPADS@SJTU</a:t>
            </a:r>
            <a:r>
              <a:rPr lang="zh-CN" altLang="en-US"/>
              <a:t>）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32ABFB5-63C4-F51F-FF36-E2B64A3D0E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6096" y="1417340"/>
            <a:ext cx="3549807" cy="3543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95421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FDBF41-0996-1C6C-8842-7E26E12DD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处理器上下文</a:t>
            </a:r>
            <a:r>
              <a:rPr kumimoji="1" lang="en-US" altLang="zh-CN" dirty="0"/>
              <a:t> vs. </a:t>
            </a:r>
            <a:r>
              <a:rPr kumimoji="1" lang="zh-CN" altLang="en-US" dirty="0"/>
              <a:t>进程上下文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D3A1030-0F6A-B81A-18DE-EB9D38DB8A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有两个“上下文”概念，如何辨析？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处理器上下文：用于保存切换时的寄存器状态（</a:t>
            </a:r>
            <a:r>
              <a:rPr kumimoji="1" lang="zh-CN" altLang="en-US" b="1" dirty="0"/>
              <a:t>硬件</a:t>
            </a:r>
            <a:r>
              <a:rPr kumimoji="1" lang="zh-CN" altLang="en-US" dirty="0"/>
              <a:t>）</a:t>
            </a:r>
            <a:endParaRPr kumimoji="1" lang="en-US" altLang="zh-CN" dirty="0"/>
          </a:p>
          <a:p>
            <a:pPr lvl="2"/>
            <a:r>
              <a:rPr kumimoji="1" lang="zh-CN" altLang="en-US" dirty="0"/>
              <a:t>在每个</a:t>
            </a:r>
            <a:r>
              <a:rPr kumimoji="1" lang="en-US" altLang="zh-CN" dirty="0"/>
              <a:t>PCB</a:t>
            </a:r>
            <a:r>
              <a:rPr kumimoji="1" lang="zh-CN" altLang="en-US" dirty="0"/>
              <a:t>中均有保存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进程上下文：表示目前操作系统正以哪个进程的身份运行（</a:t>
            </a:r>
            <a:r>
              <a:rPr kumimoji="1" lang="zh-CN" altLang="en-US" b="1" dirty="0"/>
              <a:t>软件</a:t>
            </a:r>
            <a:r>
              <a:rPr kumimoji="1" lang="zh-CN" altLang="en-US" dirty="0"/>
              <a:t>）</a:t>
            </a:r>
            <a:endParaRPr kumimoji="1" lang="en-US" altLang="zh-CN" dirty="0"/>
          </a:p>
          <a:p>
            <a:pPr lvl="2"/>
            <a:r>
              <a:rPr kumimoji="1" lang="zh-CN" altLang="en-US" dirty="0"/>
              <a:t>通常使用一个指向</a:t>
            </a:r>
            <a:r>
              <a:rPr kumimoji="1" lang="en-US" altLang="zh-CN" dirty="0"/>
              <a:t>PCB</a:t>
            </a:r>
            <a:r>
              <a:rPr kumimoji="1" lang="zh-CN" altLang="en-US" dirty="0"/>
              <a:t>的全局指针表示（代码中的</a:t>
            </a:r>
            <a:r>
              <a:rPr kumimoji="1" lang="en-US" altLang="zh-CN" dirty="0" err="1"/>
              <a:t>curr_proc</a:t>
            </a:r>
            <a:r>
              <a:rPr kumimoji="1" lang="en-US" altLang="zh-CN" dirty="0"/>
              <a:t>)</a:t>
            </a:r>
          </a:p>
          <a:p>
            <a:pPr lvl="1"/>
            <a:endParaRPr kumimoji="1" lang="zh-CN" altLang="en-US" b="1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4FD0159-1C66-441A-377A-5D4FB07F90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56</a:t>
            </a:fld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49E7B4A-5B6A-4FC1-A4AC-7AA011ABA7AE}"/>
              </a:ext>
            </a:extLst>
          </p:cNvPr>
          <p:cNvSpPr/>
          <p:nvPr/>
        </p:nvSpPr>
        <p:spPr>
          <a:xfrm>
            <a:off x="1259632" y="4369424"/>
            <a:ext cx="812937" cy="47269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ED03D17-C8E0-DC17-CFA6-0D5E7EF9B5EA}"/>
              </a:ext>
            </a:extLst>
          </p:cNvPr>
          <p:cNvSpPr txBox="1"/>
          <p:nvPr/>
        </p:nvSpPr>
        <p:spPr>
          <a:xfrm>
            <a:off x="1330110" y="4421107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/>
              <a:t>PCB</a:t>
            </a:r>
            <a:endParaRPr kumimoji="1" lang="zh-CN" altLang="en-US" b="1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E53C2A7-6CC9-9098-85E8-9DF0E79F514D}"/>
              </a:ext>
            </a:extLst>
          </p:cNvPr>
          <p:cNvSpPr/>
          <p:nvPr/>
        </p:nvSpPr>
        <p:spPr>
          <a:xfrm>
            <a:off x="2598051" y="3957674"/>
            <a:ext cx="812937" cy="3201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BFA50FD-29BD-DC47-2944-D2E74D97D60B}"/>
              </a:ext>
            </a:extLst>
          </p:cNvPr>
          <p:cNvSpPr txBox="1"/>
          <p:nvPr/>
        </p:nvSpPr>
        <p:spPr>
          <a:xfrm>
            <a:off x="2553914" y="3952004"/>
            <a:ext cx="9012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 err="1"/>
              <a:t>vmspace</a:t>
            </a:r>
            <a:endParaRPr kumimoji="1" lang="zh-CN" altLang="en-US" sz="14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B1E52D4-D226-1805-A75A-564EE24DEE0A}"/>
              </a:ext>
            </a:extLst>
          </p:cNvPr>
          <p:cNvSpPr/>
          <p:nvPr/>
        </p:nvSpPr>
        <p:spPr>
          <a:xfrm>
            <a:off x="2585762" y="4445679"/>
            <a:ext cx="812937" cy="3201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862DDB6-3870-C0DB-4E61-8D1C3456CB92}"/>
              </a:ext>
            </a:extLst>
          </p:cNvPr>
          <p:cNvSpPr txBox="1"/>
          <p:nvPr/>
        </p:nvSpPr>
        <p:spPr>
          <a:xfrm>
            <a:off x="2698185" y="4451622"/>
            <a:ext cx="6126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/>
              <a:t>stack</a:t>
            </a:r>
            <a:endParaRPr kumimoji="1" lang="zh-CN" altLang="en-US" sz="14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DC009EE-6CA2-85D6-F474-B21CAFC9892D}"/>
              </a:ext>
            </a:extLst>
          </p:cNvPr>
          <p:cNvSpPr/>
          <p:nvPr/>
        </p:nvSpPr>
        <p:spPr>
          <a:xfrm>
            <a:off x="2581868" y="4933947"/>
            <a:ext cx="812937" cy="3201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F48E5A0-C59F-D5AA-6685-0B9F0C2B319E}"/>
              </a:ext>
            </a:extLst>
          </p:cNvPr>
          <p:cNvSpPr txBox="1"/>
          <p:nvPr/>
        </p:nvSpPr>
        <p:spPr>
          <a:xfrm>
            <a:off x="2781388" y="4955832"/>
            <a:ext cx="4427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b="1" dirty="0" err="1">
                <a:solidFill>
                  <a:srgbClr val="C00000"/>
                </a:solidFill>
              </a:rPr>
              <a:t>ctx</a:t>
            </a:r>
            <a:endParaRPr kumimoji="1" lang="zh-CN" altLang="en-US" sz="1400" b="1" dirty="0">
              <a:solidFill>
                <a:srgbClr val="C00000"/>
              </a:solidFill>
            </a:endParaRPr>
          </a:p>
        </p:txBody>
      </p:sp>
      <p:cxnSp>
        <p:nvCxnSpPr>
          <p:cNvPr id="13" name="直线箭头连接符 12">
            <a:extLst>
              <a:ext uri="{FF2B5EF4-FFF2-40B4-BE49-F238E27FC236}">
                <a16:creationId xmlns:a16="http://schemas.microsoft.com/office/drawing/2014/main" id="{8A41680E-2D00-ABDD-1CAA-C27AB2350539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 flipV="1">
            <a:off x="2072569" y="4117768"/>
            <a:ext cx="525482" cy="4880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线箭头连接符 13">
            <a:extLst>
              <a:ext uri="{FF2B5EF4-FFF2-40B4-BE49-F238E27FC236}">
                <a16:creationId xmlns:a16="http://schemas.microsoft.com/office/drawing/2014/main" id="{C53EEC66-8F15-BFF8-C1A6-10985394B036}"/>
              </a:ext>
            </a:extLst>
          </p:cNvPr>
          <p:cNvCxnSpPr>
            <a:cxnSpLocks/>
            <a:stCxn id="5" idx="3"/>
            <a:endCxn id="9" idx="1"/>
          </p:cNvCxnSpPr>
          <p:nvPr/>
        </p:nvCxnSpPr>
        <p:spPr>
          <a:xfrm>
            <a:off x="2072569" y="4605773"/>
            <a:ext cx="513193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线箭头连接符 14">
            <a:extLst>
              <a:ext uri="{FF2B5EF4-FFF2-40B4-BE49-F238E27FC236}">
                <a16:creationId xmlns:a16="http://schemas.microsoft.com/office/drawing/2014/main" id="{F1ED68E7-D58C-0158-344A-F0D5B18D3B11}"/>
              </a:ext>
            </a:extLst>
          </p:cNvPr>
          <p:cNvCxnSpPr>
            <a:cxnSpLocks/>
            <a:stCxn id="5" idx="3"/>
            <a:endCxn id="11" idx="1"/>
          </p:cNvCxnSpPr>
          <p:nvPr/>
        </p:nvCxnSpPr>
        <p:spPr>
          <a:xfrm>
            <a:off x="2072569" y="4605773"/>
            <a:ext cx="509299" cy="48826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25188F9F-76B5-FD56-6E93-B2141970D9F9}"/>
              </a:ext>
            </a:extLst>
          </p:cNvPr>
          <p:cNvSpPr txBox="1"/>
          <p:nvPr/>
        </p:nvSpPr>
        <p:spPr>
          <a:xfrm>
            <a:off x="3423658" y="4927630"/>
            <a:ext cx="12618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b="1" dirty="0">
                <a:solidFill>
                  <a:srgbClr val="C00000"/>
                </a:solidFill>
              </a:rPr>
              <a:t>处理器上下文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2CC2B2A1-FB7F-106A-70B2-B2BFA2D5D6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9134" y="3595090"/>
            <a:ext cx="3076543" cy="2021365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C66F4940-1574-6DEE-5772-803D3E3F53EF}"/>
              </a:ext>
            </a:extLst>
          </p:cNvPr>
          <p:cNvSpPr/>
          <p:nvPr/>
        </p:nvSpPr>
        <p:spPr>
          <a:xfrm>
            <a:off x="6084168" y="4009628"/>
            <a:ext cx="648072" cy="14996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D03CF187-9F8B-FBD6-D9CE-022C08E58965}"/>
              </a:ext>
            </a:extLst>
          </p:cNvPr>
          <p:cNvSpPr txBox="1"/>
          <p:nvPr/>
        </p:nvSpPr>
        <p:spPr>
          <a:xfrm>
            <a:off x="7271748" y="3815059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b="1" dirty="0">
                <a:solidFill>
                  <a:srgbClr val="C00000"/>
                </a:solidFill>
              </a:rPr>
              <a:t>进程上下文</a:t>
            </a:r>
          </a:p>
        </p:txBody>
      </p:sp>
      <p:cxnSp>
        <p:nvCxnSpPr>
          <p:cNvPr id="21" name="直线箭头连接符 20">
            <a:extLst>
              <a:ext uri="{FF2B5EF4-FFF2-40B4-BE49-F238E27FC236}">
                <a16:creationId xmlns:a16="http://schemas.microsoft.com/office/drawing/2014/main" id="{1B054BE5-8637-9B71-19EE-D8BD6264BBAF}"/>
              </a:ext>
            </a:extLst>
          </p:cNvPr>
          <p:cNvCxnSpPr>
            <a:cxnSpLocks/>
            <a:stCxn id="18" idx="3"/>
            <a:endCxn id="19" idx="1"/>
          </p:cNvCxnSpPr>
          <p:nvPr/>
        </p:nvCxnSpPr>
        <p:spPr>
          <a:xfrm flipV="1">
            <a:off x="6732240" y="3968948"/>
            <a:ext cx="539508" cy="11566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44757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E55156-AFAD-4D11-DDCC-80F2920CF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回顾：处理器上下文的结构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936D55E-5870-CAF3-2BC5-5800EEF49F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哪些寄存器是需要保存的？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通用寄存器：所有（</a:t>
            </a:r>
            <a:r>
              <a:rPr kumimoji="1" lang="en-US" altLang="zh-CN" dirty="0"/>
              <a:t>X0-X30</a:t>
            </a:r>
            <a:r>
              <a:rPr kumimoji="1" lang="zh-CN" altLang="en-US" dirty="0"/>
              <a:t>）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特殊寄存器：</a:t>
            </a:r>
            <a:r>
              <a:rPr kumimoji="1" lang="en-US" altLang="zh-CN" dirty="0"/>
              <a:t>SP_EL0 (</a:t>
            </a:r>
            <a:r>
              <a:rPr kumimoji="1" lang="zh-CN" altLang="en-US" dirty="0"/>
              <a:t>栈寄存器</a:t>
            </a:r>
            <a:r>
              <a:rPr kumimoji="1" lang="en-US" altLang="zh-CN" dirty="0"/>
              <a:t>)</a:t>
            </a:r>
          </a:p>
          <a:p>
            <a:pPr lvl="1"/>
            <a:r>
              <a:rPr kumimoji="1" lang="zh-CN" altLang="en-US" dirty="0"/>
              <a:t>系统寄存器：</a:t>
            </a:r>
            <a:r>
              <a:rPr kumimoji="1" lang="en-US" altLang="zh-CN" dirty="0"/>
              <a:t>ELR_EL1</a:t>
            </a:r>
            <a:r>
              <a:rPr kumimoji="1" lang="zh-CN" altLang="en-US" dirty="0"/>
              <a:t>（对应</a:t>
            </a:r>
            <a:r>
              <a:rPr kumimoji="1" lang="en-US" altLang="zh-CN" dirty="0"/>
              <a:t>PC</a:t>
            </a:r>
            <a:r>
              <a:rPr kumimoji="1" lang="zh-CN" altLang="en-US" dirty="0"/>
              <a:t>）</a:t>
            </a:r>
            <a:r>
              <a:rPr kumimoji="1" lang="en-US" altLang="zh-CN" dirty="0"/>
              <a:t>, SPSR_EL1</a:t>
            </a:r>
            <a:r>
              <a:rPr kumimoji="1" lang="zh-CN" altLang="en-US" dirty="0"/>
              <a:t>（对应</a:t>
            </a:r>
            <a:r>
              <a:rPr kumimoji="1" lang="en-US" altLang="zh-CN" dirty="0"/>
              <a:t>PSTATE</a:t>
            </a:r>
            <a:r>
              <a:rPr kumimoji="1" lang="zh-CN" altLang="en-US" dirty="0"/>
              <a:t>）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32B073D-1BDC-881C-30EE-2657E7585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57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3ACFFB6-E8A2-B349-8D4D-2BA3AA4160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5736" y="3270926"/>
            <a:ext cx="4579888" cy="2466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43865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718AB0-D81C-2F0C-0594-73D1DE202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进程的切换节点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DABA1C3-87DF-0527-4D89-3EB671404C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前文已经提到：所有调用</a:t>
            </a:r>
            <a:r>
              <a:rPr kumimoji="1" lang="en-US" altLang="zh-CN" dirty="0"/>
              <a:t>schedule()</a:t>
            </a:r>
            <a:r>
              <a:rPr kumimoji="1" lang="zh-CN" altLang="en-US" dirty="0"/>
              <a:t>的地方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告知内核选择下一个执行的进程，也就涉及到了进程的</a:t>
            </a:r>
            <a:r>
              <a:rPr kumimoji="1" lang="zh-CN" altLang="en-US" b="1" dirty="0"/>
              <a:t>切换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BB6E431-21A1-4F02-43A2-4D2966880C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58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095710E-61C4-4CAF-4DE4-710906E2DC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3275338"/>
            <a:ext cx="3560080" cy="192571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A5553B1-1B7B-EE6F-B2C5-E9460715F7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9752" y="3056286"/>
            <a:ext cx="4894312" cy="236381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7932819-83B8-2C3F-0146-6002BC9F1F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2074" y="2497210"/>
            <a:ext cx="3663979" cy="3239494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F46EBDCB-056B-E08F-79E7-DB434EBF1312}"/>
              </a:ext>
            </a:extLst>
          </p:cNvPr>
          <p:cNvSpPr/>
          <p:nvPr/>
        </p:nvSpPr>
        <p:spPr>
          <a:xfrm>
            <a:off x="467544" y="4845600"/>
            <a:ext cx="1008112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308A0376-8F46-0EFC-97C6-A74282B0C563}"/>
              </a:ext>
            </a:extLst>
          </p:cNvPr>
          <p:cNvSpPr/>
          <p:nvPr/>
        </p:nvSpPr>
        <p:spPr>
          <a:xfrm>
            <a:off x="3131840" y="4309491"/>
            <a:ext cx="1008112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B94EA14-0EEF-ED00-0A92-29B0615D42AA}"/>
              </a:ext>
            </a:extLst>
          </p:cNvPr>
          <p:cNvSpPr/>
          <p:nvPr/>
        </p:nvSpPr>
        <p:spPr>
          <a:xfrm>
            <a:off x="6200298" y="4701584"/>
            <a:ext cx="819974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8475608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6C155F-0642-F5C7-6638-C04B7C487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zh-CN" altLang="en-US" dirty="0"/>
              <a:t>进程切换的全过程（</a:t>
            </a:r>
            <a:r>
              <a:rPr kumimoji="1" lang="en-US" altLang="zh-CN" dirty="0"/>
              <a:t>1</a:t>
            </a:r>
            <a:r>
              <a:rPr kumimoji="1" lang="zh-CN" altLang="en-US" dirty="0"/>
              <a:t>）：</a:t>
            </a:r>
            <a:r>
              <a:rPr kumimoji="1" lang="en-US" altLang="zh-CN" dirty="0"/>
              <a:t>p0</a:t>
            </a:r>
            <a:r>
              <a:rPr kumimoji="1" lang="zh-CN" altLang="en-US" dirty="0"/>
              <a:t>进入内核态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1C8965C-0343-5F1E-5CEF-0DC2313FBC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由硬件完成部分寄存器保存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PC</a:t>
            </a:r>
            <a:r>
              <a:rPr kumimoji="1" lang="zh-CN" altLang="en-US" dirty="0"/>
              <a:t>和</a:t>
            </a:r>
            <a:r>
              <a:rPr kumimoji="1" lang="en-US" altLang="zh-CN" dirty="0"/>
              <a:t>PSTATE</a:t>
            </a:r>
            <a:r>
              <a:rPr kumimoji="1" lang="zh-CN" altLang="en-US" dirty="0"/>
              <a:t>分别自动保存到</a:t>
            </a:r>
            <a:r>
              <a:rPr kumimoji="1" lang="en-US" altLang="zh-CN" dirty="0"/>
              <a:t>ELR_EL1</a:t>
            </a:r>
            <a:r>
              <a:rPr kumimoji="1" lang="zh-CN" altLang="en-US" dirty="0"/>
              <a:t>和</a:t>
            </a:r>
            <a:r>
              <a:rPr kumimoji="1" lang="en-US" altLang="zh-CN" dirty="0"/>
              <a:t>SPSR_EL1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64D8DA2-7B64-A1F3-1D25-9A08E9811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59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1588315-A365-1729-8218-FC591E9D69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6335" y="2428066"/>
            <a:ext cx="4371330" cy="3139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5129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DCBD40-1AF0-499A-8320-859B1345AA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进程的表示：</a:t>
            </a:r>
            <a:r>
              <a:rPr lang="en-US" altLang="zh-CN" dirty="0"/>
              <a:t>PCB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1462AD6-8B47-4508-808E-1B7A529542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2313" y="3544432"/>
            <a:ext cx="7772400" cy="1250156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9858500-807F-44B5-B542-092663CF98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63C7E67-0AE1-F044-BC56-1C2C5FE69B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53817" y="5305772"/>
            <a:ext cx="3962399" cy="304271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1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3392003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6C155F-0642-F5C7-6638-C04B7C487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zh-CN" altLang="en-US" sz="3000" dirty="0"/>
              <a:t>进程切换的全过程（</a:t>
            </a:r>
            <a:r>
              <a:rPr kumimoji="1" lang="en-US" altLang="zh-CN" sz="3000" dirty="0"/>
              <a:t>2</a:t>
            </a:r>
            <a:r>
              <a:rPr kumimoji="1" lang="zh-CN" altLang="en-US" sz="3000" dirty="0"/>
              <a:t>）：</a:t>
            </a:r>
            <a:r>
              <a:rPr kumimoji="1" lang="en-US" altLang="zh-CN" sz="3000" dirty="0"/>
              <a:t>p0</a:t>
            </a:r>
            <a:r>
              <a:rPr kumimoji="1" lang="zh-CN" altLang="en-US" sz="3000" dirty="0"/>
              <a:t>处理器上下文保存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1C8965C-0343-5F1E-5CEF-0DC2313FBC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将处理器中的寄存器值保存到处理器上下文对应的位置</a:t>
            </a:r>
            <a:endParaRPr kumimoji="1" lang="en-US" altLang="zh-CN" dirty="0"/>
          </a:p>
          <a:p>
            <a:pPr lvl="1"/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64D8DA2-7B64-A1F3-1D25-9A08E9811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60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0BF13F9-B8B0-132B-E1F7-A62F555FD9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3250" y="2457783"/>
            <a:ext cx="4354196" cy="3028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90672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6C155F-0642-F5C7-6638-C04B7C487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sz="3000" dirty="0"/>
              <a:t>进程切换的全过程（</a:t>
            </a:r>
            <a:r>
              <a:rPr kumimoji="1" lang="en-US" altLang="zh-CN" sz="3000" dirty="0"/>
              <a:t>3.1</a:t>
            </a:r>
            <a:r>
              <a:rPr kumimoji="1" lang="zh-CN" altLang="en-US" sz="3000" dirty="0"/>
              <a:t>）：虚拟地址空间切换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1C8965C-0343-5F1E-5CEF-0DC2313FBC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设置页表相关寄存器（</a:t>
            </a:r>
            <a:r>
              <a:rPr kumimoji="1" lang="en-US" altLang="zh-CN" dirty="0"/>
              <a:t>TTBR0_EL1</a:t>
            </a:r>
            <a:r>
              <a:rPr kumimoji="1" lang="zh-CN" altLang="en-US" dirty="0"/>
              <a:t>）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使用</a:t>
            </a:r>
            <a:r>
              <a:rPr kumimoji="1" lang="en-US" altLang="zh-CN" dirty="0"/>
              <a:t>PCB</a:t>
            </a:r>
            <a:r>
              <a:rPr kumimoji="1" lang="zh-CN" altLang="en-US" dirty="0"/>
              <a:t>中保存的页表基地址赋值给</a:t>
            </a:r>
            <a:r>
              <a:rPr kumimoji="1" lang="en-US" altLang="zh-CN" dirty="0"/>
              <a:t>TTBR0_EL1</a:t>
            </a:r>
          </a:p>
          <a:p>
            <a:pPr lvl="1"/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64D8DA2-7B64-A1F3-1D25-9A08E9811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61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B27E23C-3AB6-D5C9-57B2-B5326FF8AF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1" y="2709798"/>
            <a:ext cx="3971527" cy="2768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67575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6C155F-0642-F5C7-6638-C04B7C487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sz="3200" dirty="0"/>
              <a:t>进程切换的全过程（</a:t>
            </a:r>
            <a:r>
              <a:rPr kumimoji="1" lang="en-US" altLang="zh-CN" sz="3200" dirty="0"/>
              <a:t>3.2</a:t>
            </a:r>
            <a:r>
              <a:rPr kumimoji="1" lang="zh-CN" altLang="en-US" sz="3200" dirty="0"/>
              <a:t>）：内核栈切换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1C8965C-0343-5F1E-5CEF-0DC2313FBC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设置内核中的栈寄存器</a:t>
            </a:r>
            <a:r>
              <a:rPr kumimoji="1" lang="en-US" altLang="zh-CN" dirty="0"/>
              <a:t>SP_EL1</a:t>
            </a:r>
          </a:p>
          <a:p>
            <a:pPr lvl="1"/>
            <a:r>
              <a:rPr kumimoji="1" lang="zh-CN" altLang="en-US" dirty="0"/>
              <a:t>使用</a:t>
            </a:r>
            <a:r>
              <a:rPr kumimoji="1" lang="en-US" altLang="zh-CN" dirty="0"/>
              <a:t>PCB</a:t>
            </a:r>
            <a:r>
              <a:rPr kumimoji="1" lang="zh-CN" altLang="en-US" dirty="0"/>
              <a:t>中保存的内核栈顶地址赋值给</a:t>
            </a:r>
            <a:r>
              <a:rPr kumimoji="1" lang="en-US" altLang="zh-CN" dirty="0"/>
              <a:t>SP_EL1</a:t>
            </a:r>
          </a:p>
          <a:p>
            <a:pPr lvl="1"/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64D8DA2-7B64-A1F3-1D25-9A08E9811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62</a:t>
            </a:fld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65058295-D5BA-DFD5-AD2A-1115BAD6A5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6810" y="2379446"/>
            <a:ext cx="4390380" cy="3106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30139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6C155F-0642-F5C7-6638-C04B7C487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sz="3200" dirty="0"/>
              <a:t>进程切换的全过程（</a:t>
            </a:r>
            <a:r>
              <a:rPr kumimoji="1" lang="en-US" altLang="zh-CN" sz="3200" dirty="0"/>
              <a:t>3.3</a:t>
            </a:r>
            <a:r>
              <a:rPr kumimoji="1" lang="zh-CN" altLang="en-US" sz="3200" dirty="0"/>
              <a:t>）：进程上下文切换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1C8965C-0343-5F1E-5CEF-0DC2313FBC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设置</a:t>
            </a:r>
            <a:r>
              <a:rPr kumimoji="1" lang="en-US" altLang="zh-CN" dirty="0" err="1"/>
              <a:t>cur_proc</a:t>
            </a:r>
            <a:r>
              <a:rPr kumimoji="1" lang="zh-CN" altLang="en-US" dirty="0"/>
              <a:t>为之后要执行的进程（</a:t>
            </a:r>
            <a:r>
              <a:rPr kumimoji="1" lang="en-US" altLang="zh-CN" dirty="0"/>
              <a:t>p1</a:t>
            </a:r>
            <a:r>
              <a:rPr kumimoji="1" lang="zh-CN" altLang="en-US" dirty="0"/>
              <a:t>）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表明之后操作系统将以</a:t>
            </a:r>
            <a:r>
              <a:rPr kumimoji="1" lang="en-US" altLang="zh-CN" dirty="0"/>
              <a:t>p1</a:t>
            </a:r>
            <a:r>
              <a:rPr kumimoji="1" lang="zh-CN" altLang="en-US" dirty="0"/>
              <a:t>的身份运行</a:t>
            </a:r>
            <a:endParaRPr kumimoji="1" lang="en-US" altLang="zh-CN" dirty="0"/>
          </a:p>
          <a:p>
            <a:pPr lvl="1"/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64D8DA2-7B64-A1F3-1D25-9A08E9811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63</a:t>
            </a:fld>
            <a:endParaRPr lang="zh-CN" altLang="en-US"/>
          </a:p>
        </p:txBody>
      </p:sp>
      <p:cxnSp>
        <p:nvCxnSpPr>
          <p:cNvPr id="7" name="直线连接符 6">
            <a:extLst>
              <a:ext uri="{FF2B5EF4-FFF2-40B4-BE49-F238E27FC236}">
                <a16:creationId xmlns:a16="http://schemas.microsoft.com/office/drawing/2014/main" id="{0DCD31D2-07D8-454E-30EB-602CE5A29E18}"/>
              </a:ext>
            </a:extLst>
          </p:cNvPr>
          <p:cNvCxnSpPr/>
          <p:nvPr/>
        </p:nvCxnSpPr>
        <p:spPr>
          <a:xfrm>
            <a:off x="5934981" y="2425452"/>
            <a:ext cx="0" cy="328954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>
            <a:extLst>
              <a:ext uri="{FF2B5EF4-FFF2-40B4-BE49-F238E27FC236}">
                <a16:creationId xmlns:a16="http://schemas.microsoft.com/office/drawing/2014/main" id="{AE9CB084-F197-7E18-FEC6-CD7C544554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4592" y="2488176"/>
            <a:ext cx="1646918" cy="37017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5B70904-25F2-C3AB-40E0-2B43EAE502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3648" y="2494545"/>
            <a:ext cx="4390380" cy="3106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25578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6C155F-0642-F5C7-6638-C04B7C487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zh-CN" altLang="en-US" sz="3200" dirty="0"/>
              <a:t>进程切换的全过程（</a:t>
            </a:r>
            <a:r>
              <a:rPr kumimoji="1" lang="en-US" altLang="zh-CN" sz="3200" dirty="0"/>
              <a:t>4</a:t>
            </a:r>
            <a:r>
              <a:rPr kumimoji="1" lang="zh-CN" altLang="en-US" sz="3200" dirty="0"/>
              <a:t>）：</a:t>
            </a:r>
            <a:r>
              <a:rPr kumimoji="1" lang="en-US" altLang="zh-CN" sz="3200" dirty="0"/>
              <a:t>p1</a:t>
            </a:r>
            <a:r>
              <a:rPr kumimoji="1" lang="zh-CN" altLang="en-US" sz="3200" dirty="0"/>
              <a:t>处理器上下文恢复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1C8965C-0343-5F1E-5CEF-0DC2313FBC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从处理器上下文中加载各寄存器的值，放入对应寄存器中</a:t>
            </a:r>
            <a:endParaRPr kumimoji="1" lang="en-US" altLang="zh-CN" dirty="0"/>
          </a:p>
          <a:p>
            <a:pPr lvl="1"/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64D8DA2-7B64-A1F3-1D25-9A08E9811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64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F95BB7D-9ACE-140B-5D19-4C8BE5F003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4110" y="2416144"/>
            <a:ext cx="4415780" cy="3057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83931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6C155F-0642-F5C7-6638-C04B7C487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zh-CN" altLang="en-US" sz="3200" dirty="0"/>
              <a:t>进程切换的全过程（</a:t>
            </a:r>
            <a:r>
              <a:rPr kumimoji="1" lang="en-US" altLang="zh-CN" sz="3200" dirty="0"/>
              <a:t>5</a:t>
            </a:r>
            <a:r>
              <a:rPr kumimoji="1" lang="zh-CN" altLang="en-US" sz="3200" dirty="0"/>
              <a:t>）：</a:t>
            </a:r>
            <a:r>
              <a:rPr kumimoji="1" lang="en-US" altLang="zh-CN" sz="3200" dirty="0"/>
              <a:t>p1</a:t>
            </a:r>
            <a:r>
              <a:rPr kumimoji="1" lang="zh-CN" altLang="en-US" sz="3200" dirty="0"/>
              <a:t>处理器上下文恢复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1C8965C-0343-5F1E-5CEF-0DC2313FBC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由硬件自动恢复部分寄存器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将</a:t>
            </a:r>
            <a:r>
              <a:rPr kumimoji="1" lang="en-US" altLang="zh-CN" dirty="0"/>
              <a:t>ELR_EL1</a:t>
            </a:r>
            <a:r>
              <a:rPr kumimoji="1" lang="zh-CN" altLang="en-US" dirty="0"/>
              <a:t>和</a:t>
            </a:r>
            <a:r>
              <a:rPr kumimoji="1" lang="en-US" altLang="zh-CN" dirty="0"/>
              <a:t>SPSR_EL1</a:t>
            </a:r>
            <a:r>
              <a:rPr kumimoji="1" lang="zh-CN" altLang="en-US" dirty="0"/>
              <a:t>中的值自动保存到</a:t>
            </a:r>
            <a:r>
              <a:rPr kumimoji="1" lang="en-US" altLang="zh-CN" dirty="0"/>
              <a:t>PC</a:t>
            </a:r>
            <a:r>
              <a:rPr kumimoji="1" lang="zh-CN" altLang="en-US" dirty="0"/>
              <a:t>和</a:t>
            </a:r>
            <a:r>
              <a:rPr kumimoji="1" lang="en-US" altLang="zh-CN" dirty="0"/>
              <a:t>PSTATE</a:t>
            </a:r>
            <a:r>
              <a:rPr kumimoji="1" lang="zh-CN" altLang="en-US" dirty="0"/>
              <a:t>中</a:t>
            </a:r>
            <a:endParaRPr kumimoji="1" lang="en-US" altLang="zh-CN" dirty="0"/>
          </a:p>
          <a:p>
            <a:pPr lvl="1"/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64D8DA2-7B64-A1F3-1D25-9A08E9811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65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FF41C46-FC1B-5BC5-57FD-351409CC6E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9144" y="2281436"/>
            <a:ext cx="4665712" cy="3312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52540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DCBD40-1AF0-499A-8320-859B1345AA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案例分析：</a:t>
            </a:r>
            <a:r>
              <a:rPr lang="en-US" altLang="zh-CN" dirty="0" err="1"/>
              <a:t>ChCore</a:t>
            </a:r>
            <a:r>
              <a:rPr lang="zh-CN" altLang="en-US" dirty="0"/>
              <a:t>的进程切换实现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1462AD6-8B47-4508-808E-1B7A529542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2313" y="3614871"/>
            <a:ext cx="7772400" cy="1250156"/>
          </a:xfrm>
        </p:spPr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9858500-807F-44B5-B542-092663CF98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66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EC3291F-9B8C-0D4A-B9AB-449452A7B8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53817" y="5305772"/>
            <a:ext cx="3962399" cy="304271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1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9133714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777EA0-3BB8-CB45-927E-B9505F7B3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zh-CN" altLang="en-US" dirty="0"/>
              <a:t>进程切换实现总览：以时钟中断处理为例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3D7A9CE-8FE2-4141-B2F9-B5E32BE23D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 dirty="0">
              <a:solidFill>
                <a:srgbClr val="C00000"/>
              </a:solidFill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F9CCE54-CDCB-894B-A61B-7988F27B6F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67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F1AA9AE-8C61-2541-A924-D49424F397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53817" y="5305772"/>
            <a:ext cx="3962399" cy="304271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1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上海交通大学并行与分布式系统研究所（</a:t>
            </a:r>
            <a:r>
              <a:rPr lang="en-US" altLang="zh-CN"/>
              <a:t>IPADS@SJTU</a:t>
            </a:r>
            <a:r>
              <a:rPr lang="zh-CN" altLang="en-US"/>
              <a:t>）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8BCF2A6-E344-9AE7-167E-4C022CD3DB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5452" y="1321133"/>
            <a:ext cx="5794548" cy="396608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CA3AA94A-2043-CC40-32CE-641807BF4044}"/>
              </a:ext>
            </a:extLst>
          </p:cNvPr>
          <p:cNvSpPr txBox="1"/>
          <p:nvPr/>
        </p:nvSpPr>
        <p:spPr>
          <a:xfrm>
            <a:off x="3635896" y="2281436"/>
            <a:ext cx="12811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b="1" dirty="0">
                <a:solidFill>
                  <a:srgbClr val="C00000"/>
                </a:solidFill>
              </a:rPr>
              <a:t>1.</a:t>
            </a:r>
            <a:r>
              <a:rPr kumimoji="1" lang="zh-CN" altLang="en-US" sz="1400" b="1" dirty="0">
                <a:solidFill>
                  <a:srgbClr val="C00000"/>
                </a:solidFill>
              </a:rPr>
              <a:t> 进入内核态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ECE6AEB-281C-EBE9-EE6A-43CB84E80CFB}"/>
              </a:ext>
            </a:extLst>
          </p:cNvPr>
          <p:cNvSpPr txBox="1"/>
          <p:nvPr/>
        </p:nvSpPr>
        <p:spPr>
          <a:xfrm>
            <a:off x="5004048" y="2911542"/>
            <a:ext cx="18197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b="1" dirty="0">
                <a:solidFill>
                  <a:srgbClr val="C00000"/>
                </a:solidFill>
              </a:rPr>
              <a:t>2.</a:t>
            </a:r>
            <a:r>
              <a:rPr kumimoji="1" lang="zh-CN" altLang="en-US" sz="1400" b="1" dirty="0">
                <a:solidFill>
                  <a:srgbClr val="C00000"/>
                </a:solidFill>
              </a:rPr>
              <a:t> 保存处理器上下文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B57D32C-7DF7-56C2-8634-37A544295748}"/>
              </a:ext>
            </a:extLst>
          </p:cNvPr>
          <p:cNvSpPr txBox="1"/>
          <p:nvPr/>
        </p:nvSpPr>
        <p:spPr>
          <a:xfrm>
            <a:off x="5868144" y="3854450"/>
            <a:ext cx="16401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b="1" dirty="0">
                <a:solidFill>
                  <a:srgbClr val="C00000"/>
                </a:solidFill>
              </a:rPr>
              <a:t>3.</a:t>
            </a:r>
            <a:r>
              <a:rPr kumimoji="1" lang="zh-CN" altLang="en-US" sz="1400" b="1" dirty="0">
                <a:solidFill>
                  <a:srgbClr val="C00000"/>
                </a:solidFill>
              </a:rPr>
              <a:t> 进程上下文切换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66A7D89-FDCC-DAC9-2920-6EB26A94500A}"/>
              </a:ext>
            </a:extLst>
          </p:cNvPr>
          <p:cNvSpPr txBox="1"/>
          <p:nvPr/>
        </p:nvSpPr>
        <p:spPr>
          <a:xfrm>
            <a:off x="6507407" y="4325904"/>
            <a:ext cx="18197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b="1" dirty="0">
                <a:solidFill>
                  <a:srgbClr val="C00000"/>
                </a:solidFill>
              </a:rPr>
              <a:t>4.</a:t>
            </a:r>
            <a:r>
              <a:rPr kumimoji="1" lang="zh-CN" altLang="en-US" sz="1400" b="1" dirty="0">
                <a:solidFill>
                  <a:srgbClr val="C00000"/>
                </a:solidFill>
              </a:rPr>
              <a:t> 恢复处理器上下文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25C20EC-9CB5-13AE-C6E2-F3684EB6915A}"/>
              </a:ext>
            </a:extLst>
          </p:cNvPr>
          <p:cNvSpPr txBox="1"/>
          <p:nvPr/>
        </p:nvSpPr>
        <p:spPr>
          <a:xfrm>
            <a:off x="7236296" y="3150286"/>
            <a:ext cx="12811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b="1" dirty="0">
                <a:solidFill>
                  <a:srgbClr val="C00000"/>
                </a:solidFill>
              </a:rPr>
              <a:t>5.</a:t>
            </a:r>
            <a:r>
              <a:rPr kumimoji="1" lang="zh-CN" altLang="en-US" sz="1400" b="1" dirty="0">
                <a:solidFill>
                  <a:srgbClr val="C00000"/>
                </a:solidFill>
              </a:rPr>
              <a:t> 返回用户态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F286A70-F8D3-B0D1-4E0B-EF9CF2636A73}"/>
              </a:ext>
            </a:extLst>
          </p:cNvPr>
          <p:cNvSpPr txBox="1"/>
          <p:nvPr/>
        </p:nvSpPr>
        <p:spPr>
          <a:xfrm>
            <a:off x="3815433" y="2703611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200" dirty="0">
                <a:solidFill>
                  <a:srgbClr val="C00000"/>
                </a:solidFill>
              </a:rPr>
              <a:t>中断处理入口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FD2DA9EE-496B-DB5C-40E1-0C325E34E153}"/>
              </a:ext>
            </a:extLst>
          </p:cNvPr>
          <p:cNvSpPr txBox="1"/>
          <p:nvPr/>
        </p:nvSpPr>
        <p:spPr>
          <a:xfrm>
            <a:off x="2553817" y="4657700"/>
            <a:ext cx="17203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200" dirty="0">
                <a:solidFill>
                  <a:srgbClr val="C00000"/>
                </a:solidFill>
              </a:rPr>
              <a:t>传说中的</a:t>
            </a:r>
            <a:r>
              <a:rPr kumimoji="1" lang="en-US" altLang="zh-CN" sz="1200" dirty="0">
                <a:solidFill>
                  <a:srgbClr val="C00000"/>
                </a:solidFill>
              </a:rPr>
              <a:t>schedule</a:t>
            </a:r>
            <a:r>
              <a:rPr kumimoji="1" lang="zh-CN" altLang="en-US" sz="1200" dirty="0">
                <a:solidFill>
                  <a:srgbClr val="C00000"/>
                </a:solidFill>
              </a:rPr>
              <a:t>函数</a:t>
            </a:r>
          </a:p>
        </p:txBody>
      </p:sp>
    </p:spTree>
    <p:extLst>
      <p:ext uri="{BB962C8B-B14F-4D97-AF65-F5344CB8AC3E}">
        <p14:creationId xmlns:p14="http://schemas.microsoft.com/office/powerpoint/2010/main" val="376732895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777EA0-3BB8-CB45-927E-B9505F7B3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代码拆解：保存处理器上下文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3D7A9CE-8FE2-4141-B2F9-B5E32BE23D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为了支持处理器上下文保存</a:t>
            </a:r>
            <a:r>
              <a:rPr kumimoji="1" lang="en-US" altLang="zh-CN" dirty="0"/>
              <a:t>/</a:t>
            </a:r>
            <a:r>
              <a:rPr kumimoji="1" lang="zh-CN" altLang="en-US" dirty="0"/>
              <a:t>恢复，</a:t>
            </a:r>
            <a:r>
              <a:rPr kumimoji="1" lang="en-US" altLang="zh-CN" dirty="0" err="1"/>
              <a:t>ChCore</a:t>
            </a:r>
            <a:r>
              <a:rPr kumimoji="1" lang="zh-CN" altLang="en-US" dirty="0"/>
              <a:t>首先提供了相关数据结构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处理器上下文始终处于内核栈底（</a:t>
            </a:r>
            <a:r>
              <a:rPr kumimoji="1" lang="zh-CN" altLang="en-US" dirty="0">
                <a:solidFill>
                  <a:srgbClr val="C00000"/>
                </a:solidFill>
              </a:rPr>
              <a:t>为什么要这样设计呢？</a:t>
            </a:r>
            <a:r>
              <a:rPr kumimoji="1" lang="zh-CN" altLang="en-US" dirty="0"/>
              <a:t>）</a:t>
            </a:r>
            <a:endParaRPr kumimoji="1"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F9CCE54-CDCB-894B-A61B-7988F27B6F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68</a:t>
            </a:fld>
            <a:endParaRPr lang="zh-CN" altLang="en-US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B25C6154-ED7D-0E68-218B-256114CF7E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5816" y="2782946"/>
            <a:ext cx="3034319" cy="2827097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5449E58B-A2FE-4B09-2CDE-83DD1C2F97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0072" y="2782946"/>
            <a:ext cx="500197" cy="23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86452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777EA0-3BB8-CB45-927E-B9505F7B3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代码拆解：保存处理器上下文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3D7A9CE-8FE2-4141-B2F9-B5E32BE23D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sz="2200" dirty="0"/>
              <a:t>在内核栈上分配一块内存（正好是</a:t>
            </a:r>
            <a:r>
              <a:rPr kumimoji="1" lang="en-US" altLang="zh-CN" sz="2200" dirty="0" err="1"/>
              <a:t>ctx</a:t>
            </a:r>
            <a:r>
              <a:rPr kumimoji="1" lang="zh-CN" altLang="en-US" sz="2200" dirty="0"/>
              <a:t>），依次放入相关寄存器</a:t>
            </a:r>
            <a:endParaRPr kumimoji="1" lang="en-US" altLang="zh-CN" sz="2200" dirty="0"/>
          </a:p>
          <a:p>
            <a:pPr lvl="1"/>
            <a:r>
              <a:rPr kumimoji="1" lang="zh-CN" altLang="en-US" dirty="0"/>
              <a:t>内核栈顶：执行前</a:t>
            </a:r>
            <a:r>
              <a:rPr kumimoji="1" lang="en-US" altLang="zh-CN" b="1" dirty="0" err="1"/>
              <a:t>ctx</a:t>
            </a:r>
            <a:r>
              <a:rPr kumimoji="1" lang="en-US" altLang="zh-CN" b="1" dirty="0"/>
              <a:t> + #ARCH_EXEC_CONT_SIZE</a:t>
            </a:r>
            <a:r>
              <a:rPr kumimoji="1" lang="zh-CN" altLang="en-US" dirty="0"/>
              <a:t>，执行后</a:t>
            </a:r>
            <a:r>
              <a:rPr kumimoji="1" lang="en-US" altLang="zh-CN" dirty="0" err="1"/>
              <a:t>ctx</a:t>
            </a:r>
            <a:endParaRPr kumimoji="1"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F9CCE54-CDCB-894B-A61B-7988F27B6F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69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81EC35C-E467-24CC-90CE-BDBD0736C0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5138" y="2580167"/>
            <a:ext cx="5855374" cy="293928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F29B5A4-23B5-BDB3-9FEA-12A18C8CB9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138" y="2636264"/>
            <a:ext cx="3034319" cy="282709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3AD579F-5465-C6D0-C86A-9184C0D31F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00394" y="2636264"/>
            <a:ext cx="500197" cy="23890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232D832E-9B74-F6D0-382A-AF04A44125AB}"/>
              </a:ext>
            </a:extLst>
          </p:cNvPr>
          <p:cNvSpPr txBox="1"/>
          <p:nvPr/>
        </p:nvSpPr>
        <p:spPr>
          <a:xfrm>
            <a:off x="3440921" y="2218199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>
                <a:solidFill>
                  <a:srgbClr val="C00000"/>
                </a:solidFill>
              </a:rPr>
              <a:t>（为什么能保证？）</a:t>
            </a:r>
          </a:p>
        </p:txBody>
      </p:sp>
    </p:spTree>
    <p:extLst>
      <p:ext uri="{BB962C8B-B14F-4D97-AF65-F5344CB8AC3E}">
        <p14:creationId xmlns:p14="http://schemas.microsoft.com/office/powerpoint/2010/main" val="657434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B6CD8E-E1BB-0446-BC0D-4ECD1AD74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进程：运行中的程序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3E4A4E6-C5B5-BD46-A3C0-E6C277BCC4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/>
              <a:t>进程是计算机程序运行时的抽象</a:t>
            </a:r>
            <a:endParaRPr kumimoji="1" lang="en-US" altLang="zh-CN"/>
          </a:p>
          <a:p>
            <a:pPr lvl="1"/>
            <a:r>
              <a:rPr kumimoji="1" lang="zh-CN" altLang="en-US" sz="2000"/>
              <a:t>静态部分：程序运行需要的代码和数据</a:t>
            </a:r>
            <a:endParaRPr kumimoji="1" lang="en-US" altLang="zh-CN" sz="2000"/>
          </a:p>
          <a:p>
            <a:pPr lvl="1"/>
            <a:r>
              <a:rPr kumimoji="1" lang="zh-CN" altLang="en-US"/>
              <a:t>动态部分：程序运行期间的</a:t>
            </a:r>
            <a:r>
              <a:rPr kumimoji="1" lang="zh-CN" altLang="en-US">
                <a:solidFill>
                  <a:srgbClr val="C00000"/>
                </a:solidFill>
              </a:rPr>
              <a:t>状态</a:t>
            </a:r>
            <a:r>
              <a:rPr kumimoji="1" lang="zh-CN" altLang="en-US"/>
              <a:t>（程序计数器、堆、栈</a:t>
            </a:r>
            <a:r>
              <a:rPr kumimoji="1" lang="en-US" altLang="zh-CN"/>
              <a:t>……</a:t>
            </a:r>
            <a:r>
              <a:rPr kumimoji="1" lang="zh-CN" altLang="en-US"/>
              <a:t>）</a:t>
            </a:r>
            <a:endParaRPr kumimoji="1" lang="en-US" altLang="zh-CN"/>
          </a:p>
          <a:p>
            <a:pPr lvl="1"/>
            <a:endParaRPr kumimoji="1" lang="en-US" altLang="zh-CN"/>
          </a:p>
          <a:p>
            <a:r>
              <a:rPr kumimoji="1" lang="zh-CN" altLang="en-US"/>
              <a:t>进程具有独立的虚拟地址空间</a:t>
            </a:r>
            <a:endParaRPr kumimoji="1" lang="en-US" altLang="zh-CN"/>
          </a:p>
          <a:p>
            <a:pPr lvl="1"/>
            <a:r>
              <a:rPr kumimoji="1" lang="zh-CN" altLang="en-US"/>
              <a:t>每个进程都具有“独占全部内存”的假象</a:t>
            </a:r>
            <a:endParaRPr kumimoji="1" lang="en-US" altLang="zh-CN"/>
          </a:p>
          <a:p>
            <a:pPr lvl="1"/>
            <a:r>
              <a:rPr kumimoji="1" lang="zh-CN" altLang="en-US"/>
              <a:t>内核中同样包含内核栈和内核代码、数据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25A2A54-5333-9146-981D-09D47C9A1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7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D0C4DC9-CCF6-3146-9AFC-DC40271317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7341" y="2713483"/>
            <a:ext cx="1694742" cy="2970841"/>
          </a:xfrm>
          <a:prstGeom prst="rect">
            <a:avLst/>
          </a:prstGeom>
        </p:spPr>
      </p:pic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2DA219C-341D-D64A-9C8B-9B91ED835F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53817" y="5305772"/>
            <a:ext cx="3962399" cy="304271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1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上海交通大学并行与分布式系统研究所（</a:t>
            </a:r>
            <a:r>
              <a:rPr lang="en-US" altLang="zh-CN"/>
              <a:t>IPADS@SJTU</a:t>
            </a:r>
            <a:r>
              <a:rPr lang="zh-CN" altLang="en-US"/>
              <a:t>）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7089642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E6A854C-893A-3B9C-AD07-0B42B1AB1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代码拆解：中断处理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B4D555D-B5A4-B4CA-169B-83B6D2BB33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在保存完处理器上下文之后，进入时钟中断处理逻辑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2DA55B7-0897-1A49-D86A-3211031B08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70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EFB3C4E-577C-769B-D5D4-098E39C083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5736" y="1945548"/>
            <a:ext cx="4947245" cy="372498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C68C3F5F-C91B-56C6-1280-75EDEC980ED3}"/>
              </a:ext>
            </a:extLst>
          </p:cNvPr>
          <p:cNvSpPr txBox="1"/>
          <p:nvPr/>
        </p:nvSpPr>
        <p:spPr>
          <a:xfrm>
            <a:off x="438397" y="3808040"/>
            <a:ext cx="18293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b="1" dirty="0">
                <a:solidFill>
                  <a:srgbClr val="C00000"/>
                </a:solidFill>
              </a:rPr>
              <a:t>便于下次再触发时钟</a:t>
            </a:r>
            <a:endParaRPr kumimoji="1" lang="en-US" altLang="zh-CN" sz="1400" b="1" dirty="0">
              <a:solidFill>
                <a:srgbClr val="C00000"/>
              </a:solidFill>
            </a:endParaRPr>
          </a:p>
        </p:txBody>
      </p:sp>
      <p:cxnSp>
        <p:nvCxnSpPr>
          <p:cNvPr id="9" name="直线箭头连接符 8">
            <a:extLst>
              <a:ext uri="{FF2B5EF4-FFF2-40B4-BE49-F238E27FC236}">
                <a16:creationId xmlns:a16="http://schemas.microsoft.com/office/drawing/2014/main" id="{12B3938D-6FAE-4C24-1566-6653787AB43A}"/>
              </a:ext>
            </a:extLst>
          </p:cNvPr>
          <p:cNvCxnSpPr>
            <a:cxnSpLocks/>
          </p:cNvCxnSpPr>
          <p:nvPr/>
        </p:nvCxnSpPr>
        <p:spPr>
          <a:xfrm flipH="1" flipV="1">
            <a:off x="2123728" y="3961928"/>
            <a:ext cx="835242" cy="4770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FDDCCF15-94A5-AED9-1D7B-58FC9201DD64}"/>
              </a:ext>
            </a:extLst>
          </p:cNvPr>
          <p:cNvSpPr txBox="1"/>
          <p:nvPr/>
        </p:nvSpPr>
        <p:spPr>
          <a:xfrm>
            <a:off x="64800" y="4191544"/>
            <a:ext cx="21595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b="1" dirty="0">
                <a:solidFill>
                  <a:srgbClr val="C00000"/>
                </a:solidFill>
              </a:rPr>
              <a:t>时间片归零前，无需切换</a:t>
            </a:r>
            <a:endParaRPr kumimoji="1" lang="en-US" altLang="zh-CN" sz="1400" b="1" dirty="0">
              <a:solidFill>
                <a:srgbClr val="C00000"/>
              </a:solidFill>
            </a:endParaRPr>
          </a:p>
        </p:txBody>
      </p:sp>
      <p:cxnSp>
        <p:nvCxnSpPr>
          <p:cNvPr id="12" name="直线箭头连接符 11">
            <a:extLst>
              <a:ext uri="{FF2B5EF4-FFF2-40B4-BE49-F238E27FC236}">
                <a16:creationId xmlns:a16="http://schemas.microsoft.com/office/drawing/2014/main" id="{D4F7E77E-F64F-59EC-8A2F-C5DEE824C234}"/>
              </a:ext>
            </a:extLst>
          </p:cNvPr>
          <p:cNvCxnSpPr>
            <a:cxnSpLocks/>
          </p:cNvCxnSpPr>
          <p:nvPr/>
        </p:nvCxnSpPr>
        <p:spPr>
          <a:xfrm flipH="1" flipV="1">
            <a:off x="2109514" y="4357649"/>
            <a:ext cx="835242" cy="4770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903547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E6A854C-893A-3B9C-AD07-0B42B1AB1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代码拆解：进程调度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B4D555D-B5A4-B4CA-169B-83B6D2BB33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当时间片用尽后，调用之前提到的</a:t>
            </a:r>
            <a:r>
              <a:rPr kumimoji="1" lang="en-US" altLang="zh-CN" dirty="0" err="1"/>
              <a:t>pick_next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选取一个进程后，为它配置时间片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注意这里切换了进程上下文</a:t>
            </a:r>
            <a:r>
              <a:rPr kumimoji="1" lang="en-US" altLang="zh-CN" dirty="0" err="1"/>
              <a:t>curr_proc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2DA55B7-0897-1A49-D86A-3211031B08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71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FC5328F-4AD6-98A4-77BF-ED03A2879E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2785492"/>
            <a:ext cx="6102707" cy="234532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41F3D63-6C68-D9D3-05C7-1C1BE081DE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7233" y="2981265"/>
            <a:ext cx="3947255" cy="1810293"/>
          </a:xfrm>
          <a:prstGeom prst="rect">
            <a:avLst/>
          </a:prstGeom>
        </p:spPr>
      </p:pic>
      <p:cxnSp>
        <p:nvCxnSpPr>
          <p:cNvPr id="13" name="直线箭头连接符 12">
            <a:extLst>
              <a:ext uri="{FF2B5EF4-FFF2-40B4-BE49-F238E27FC236}">
                <a16:creationId xmlns:a16="http://schemas.microsoft.com/office/drawing/2014/main" id="{699387B3-49A1-7BF1-2D15-24EF39A24971}"/>
              </a:ext>
            </a:extLst>
          </p:cNvPr>
          <p:cNvCxnSpPr/>
          <p:nvPr/>
        </p:nvCxnSpPr>
        <p:spPr>
          <a:xfrm flipV="1">
            <a:off x="3230865" y="3115281"/>
            <a:ext cx="3322335" cy="108012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>
            <a:extLst>
              <a:ext uri="{FF2B5EF4-FFF2-40B4-BE49-F238E27FC236}">
                <a16:creationId xmlns:a16="http://schemas.microsoft.com/office/drawing/2014/main" id="{DFAA66BA-E643-8FA1-4606-FEEB9ECAD19B}"/>
              </a:ext>
            </a:extLst>
          </p:cNvPr>
          <p:cNvSpPr/>
          <p:nvPr/>
        </p:nvSpPr>
        <p:spPr>
          <a:xfrm>
            <a:off x="611560" y="4081636"/>
            <a:ext cx="2619305" cy="21602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3081527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732366F-1E8B-BE52-11DC-9F499AED3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代码拆解：虚拟地址空间</a:t>
            </a:r>
            <a:r>
              <a:rPr kumimoji="1" lang="en-US" altLang="zh-CN" dirty="0"/>
              <a:t>/</a:t>
            </a:r>
            <a:r>
              <a:rPr kumimoji="1" lang="zh-CN" altLang="en-US" dirty="0"/>
              <a:t>内核栈切换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3AD862C-E92C-ACC2-4D70-0F29408E9E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虚拟地址空间切换较简单：设置</a:t>
            </a:r>
            <a:r>
              <a:rPr kumimoji="1" lang="en-US" altLang="zh-CN" dirty="0"/>
              <a:t>TTBR0_EL1</a:t>
            </a:r>
          </a:p>
          <a:p>
            <a:pPr lvl="1"/>
            <a:r>
              <a:rPr kumimoji="1" lang="zh-CN" altLang="en-US" dirty="0"/>
              <a:t>同时返回</a:t>
            </a:r>
            <a:r>
              <a:rPr kumimoji="1" lang="en-US" altLang="zh-CN" dirty="0" err="1"/>
              <a:t>curr_proc</a:t>
            </a:r>
            <a:r>
              <a:rPr kumimoji="1" lang="zh-CN" altLang="en-US" dirty="0"/>
              <a:t>处理器上下文所在地址，作为下个函数的参数</a:t>
            </a:r>
            <a:endParaRPr kumimoji="1" lang="en-US" altLang="zh-CN" dirty="0"/>
          </a:p>
          <a:p>
            <a:r>
              <a:rPr kumimoji="1" lang="zh-CN" altLang="en-US" dirty="0"/>
              <a:t>内核栈切换：直接将</a:t>
            </a:r>
            <a:r>
              <a:rPr kumimoji="1" lang="en-US" altLang="zh-CN" dirty="0" err="1"/>
              <a:t>ctx</a:t>
            </a:r>
            <a:r>
              <a:rPr kumimoji="1" lang="zh-CN" altLang="en-US" dirty="0"/>
              <a:t>所在地址移入</a:t>
            </a:r>
            <a:r>
              <a:rPr kumimoji="1" lang="en-US" altLang="zh-CN" dirty="0"/>
              <a:t>SP_EL1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FB1902B-E50B-E7FA-647C-F442E73E80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72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1649E8E-EB8F-371A-1208-49B7AF073E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3669333"/>
            <a:ext cx="4968552" cy="162762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49DBEA8-E449-FB73-45FE-C77B7A81D5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0" y="3219319"/>
            <a:ext cx="3048000" cy="317500"/>
          </a:xfrm>
          <a:prstGeom prst="rect">
            <a:avLst/>
          </a:prstGeom>
        </p:spPr>
      </p:pic>
      <p:cxnSp>
        <p:nvCxnSpPr>
          <p:cNvPr id="8" name="直线箭头连接符 7">
            <a:extLst>
              <a:ext uri="{FF2B5EF4-FFF2-40B4-BE49-F238E27FC236}">
                <a16:creationId xmlns:a16="http://schemas.microsoft.com/office/drawing/2014/main" id="{4792581C-DE86-E760-2A96-CFFC3CC51B08}"/>
              </a:ext>
            </a:extLst>
          </p:cNvPr>
          <p:cNvCxnSpPr/>
          <p:nvPr/>
        </p:nvCxnSpPr>
        <p:spPr>
          <a:xfrm flipH="1">
            <a:off x="1907704" y="3465140"/>
            <a:ext cx="3312368" cy="328464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>
            <a:extLst>
              <a:ext uri="{FF2B5EF4-FFF2-40B4-BE49-F238E27FC236}">
                <a16:creationId xmlns:a16="http://schemas.microsoft.com/office/drawing/2014/main" id="{375F62B5-5D95-2D66-2C60-8E89391923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3668" y="3845177"/>
            <a:ext cx="4006884" cy="1277151"/>
          </a:xfrm>
          <a:prstGeom prst="rect">
            <a:avLst/>
          </a:prstGeom>
        </p:spPr>
      </p:pic>
      <p:cxnSp>
        <p:nvCxnSpPr>
          <p:cNvPr id="12" name="曲线连接符 11">
            <a:extLst>
              <a:ext uri="{FF2B5EF4-FFF2-40B4-BE49-F238E27FC236}">
                <a16:creationId xmlns:a16="http://schemas.microsoft.com/office/drawing/2014/main" id="{E2C7466B-7EA2-C005-AEA9-C6FFA01C787E}"/>
              </a:ext>
            </a:extLst>
          </p:cNvPr>
          <p:cNvCxnSpPr/>
          <p:nvPr/>
        </p:nvCxnSpPr>
        <p:spPr>
          <a:xfrm flipV="1">
            <a:off x="827584" y="4009628"/>
            <a:ext cx="4392488" cy="1095509"/>
          </a:xfrm>
          <a:prstGeom prst="curvedConnector3">
            <a:avLst>
              <a:gd name="adj1" fmla="val 66559"/>
            </a:avLst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539529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732366F-1E8B-BE52-11DC-9F499AED3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zh-CN" altLang="en-US" dirty="0"/>
              <a:t>代码拆解：处理器上下文恢复及返回用户态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3AD862C-E92C-ACC2-4D70-0F29408E9E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33501"/>
            <a:ext cx="8363272" cy="3771636"/>
          </a:xfrm>
        </p:spPr>
        <p:txBody>
          <a:bodyPr/>
          <a:lstStyle/>
          <a:p>
            <a:r>
              <a:rPr kumimoji="1" lang="zh-CN" altLang="en-US" dirty="0"/>
              <a:t>由于之前的内核栈切换操作，栈顶地址正好与进程的</a:t>
            </a:r>
            <a:r>
              <a:rPr kumimoji="1" lang="en-US" altLang="zh-CN" dirty="0" err="1"/>
              <a:t>cxt</a:t>
            </a:r>
            <a:r>
              <a:rPr kumimoji="1" lang="zh-CN" altLang="en-US" dirty="0"/>
              <a:t>地址相同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因此只需依次从栈上获取相应寄存器的值即可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结束后，内核栈变为</a:t>
            </a:r>
            <a:r>
              <a:rPr kumimoji="1" lang="zh-CN" altLang="en-US" b="1" dirty="0"/>
              <a:t>空</a:t>
            </a:r>
            <a:r>
              <a:rPr kumimoji="1" lang="zh-CN" altLang="en-US" dirty="0"/>
              <a:t>（栈顶：</a:t>
            </a:r>
            <a:r>
              <a:rPr kumimoji="1" lang="en-US" altLang="zh-CN" b="1" dirty="0" err="1"/>
              <a:t>ctx</a:t>
            </a:r>
            <a:r>
              <a:rPr kumimoji="1" lang="en-US" altLang="zh-CN" b="1" dirty="0"/>
              <a:t>+#ARCH_EXEC_CONT_SIZE</a:t>
            </a:r>
            <a:r>
              <a:rPr kumimoji="1" lang="zh-CN" altLang="en-US" dirty="0"/>
              <a:t>）</a:t>
            </a:r>
            <a:endParaRPr kumimoji="1" lang="en-US" altLang="zh-CN" dirty="0"/>
          </a:p>
          <a:p>
            <a:pPr lvl="1"/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FB1902B-E50B-E7FA-647C-F442E73E80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73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0E43F17-50F7-FD16-C204-AE7ADDE314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677" y="3205378"/>
            <a:ext cx="3840232" cy="242773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D40711A-199D-D760-49F1-EC7E2D815C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4208" y="3225799"/>
            <a:ext cx="1308100" cy="2311400"/>
          </a:xfrm>
          <a:prstGeom prst="rect">
            <a:avLst/>
          </a:prstGeom>
        </p:spPr>
      </p:pic>
      <p:cxnSp>
        <p:nvCxnSpPr>
          <p:cNvPr id="17" name="直线箭头连接符 16">
            <a:extLst>
              <a:ext uri="{FF2B5EF4-FFF2-40B4-BE49-F238E27FC236}">
                <a16:creationId xmlns:a16="http://schemas.microsoft.com/office/drawing/2014/main" id="{BE088819-13D1-EC1E-873E-3CBED48131D8}"/>
              </a:ext>
            </a:extLst>
          </p:cNvPr>
          <p:cNvCxnSpPr>
            <a:cxnSpLocks/>
          </p:cNvCxnSpPr>
          <p:nvPr/>
        </p:nvCxnSpPr>
        <p:spPr>
          <a:xfrm>
            <a:off x="6156176" y="5537199"/>
            <a:ext cx="288032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59D40B46-D9FE-AE26-E0F2-3710FDB4E15A}"/>
              </a:ext>
            </a:extLst>
          </p:cNvPr>
          <p:cNvSpPr txBox="1"/>
          <p:nvPr/>
        </p:nvSpPr>
        <p:spPr>
          <a:xfrm>
            <a:off x="5282091" y="5353683"/>
            <a:ext cx="9460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b="1" dirty="0"/>
              <a:t>SP_EL1</a:t>
            </a:r>
            <a:endParaRPr kumimoji="1" lang="zh-CN" altLang="en-US" sz="1600" b="1" dirty="0"/>
          </a:p>
        </p:txBody>
      </p:sp>
      <p:cxnSp>
        <p:nvCxnSpPr>
          <p:cNvPr id="21" name="直线连接符 20">
            <a:extLst>
              <a:ext uri="{FF2B5EF4-FFF2-40B4-BE49-F238E27FC236}">
                <a16:creationId xmlns:a16="http://schemas.microsoft.com/office/drawing/2014/main" id="{B9B4D175-5EBF-EBD0-BCF5-303D7D552D1D}"/>
              </a:ext>
            </a:extLst>
          </p:cNvPr>
          <p:cNvCxnSpPr>
            <a:cxnSpLocks/>
          </p:cNvCxnSpPr>
          <p:nvPr/>
        </p:nvCxnSpPr>
        <p:spPr>
          <a:xfrm>
            <a:off x="7740352" y="3697705"/>
            <a:ext cx="22798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线连接符 24">
            <a:extLst>
              <a:ext uri="{FF2B5EF4-FFF2-40B4-BE49-F238E27FC236}">
                <a16:creationId xmlns:a16="http://schemas.microsoft.com/office/drawing/2014/main" id="{324AEE48-96C2-5D5E-83FA-108ADE017C1B}"/>
              </a:ext>
            </a:extLst>
          </p:cNvPr>
          <p:cNvCxnSpPr>
            <a:cxnSpLocks/>
          </p:cNvCxnSpPr>
          <p:nvPr/>
        </p:nvCxnSpPr>
        <p:spPr>
          <a:xfrm flipV="1">
            <a:off x="7968332" y="3697705"/>
            <a:ext cx="0" cy="182525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线连接符 29">
            <a:extLst>
              <a:ext uri="{FF2B5EF4-FFF2-40B4-BE49-F238E27FC236}">
                <a16:creationId xmlns:a16="http://schemas.microsoft.com/office/drawing/2014/main" id="{0B589585-C30A-2083-81DE-AFB79382B532}"/>
              </a:ext>
            </a:extLst>
          </p:cNvPr>
          <p:cNvCxnSpPr>
            <a:cxnSpLocks/>
          </p:cNvCxnSpPr>
          <p:nvPr/>
        </p:nvCxnSpPr>
        <p:spPr>
          <a:xfrm>
            <a:off x="7740352" y="5522960"/>
            <a:ext cx="227980" cy="0"/>
          </a:xfrm>
          <a:prstGeom prst="line">
            <a:avLst/>
          </a:prstGeom>
          <a:ln w="19050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610340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435EB9-1B2A-4689-8850-516D0A1E5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 err="1"/>
              <a:t>ChCore</a:t>
            </a:r>
            <a:r>
              <a:rPr kumimoji="1" lang="zh-CN" altLang="en-US" dirty="0"/>
              <a:t>实现小结（以数据结构为线索）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46F6D23-1EC2-60A5-4C83-377C9A6B50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共涉及两次权限等级切换、三次栈切换</a:t>
            </a:r>
            <a:endParaRPr kumimoji="1" lang="en-US" altLang="zh-CN" dirty="0"/>
          </a:p>
          <a:p>
            <a:r>
              <a:rPr kumimoji="1" lang="zh-CN" altLang="en-US" dirty="0"/>
              <a:t>内核栈的切换是进程切换执行的“分界点”</a:t>
            </a:r>
            <a:endParaRPr kumimoji="1" lang="en-US" altLang="zh-CN" dirty="0"/>
          </a:p>
          <a:p>
            <a:r>
              <a:rPr kumimoji="1" lang="zh-CN" altLang="en-US" dirty="0"/>
              <a:t>内核栈在进出内核时</a:t>
            </a:r>
            <a:r>
              <a:rPr kumimoji="1" lang="zh-CN" altLang="en-US" dirty="0">
                <a:solidFill>
                  <a:srgbClr val="C00000"/>
                </a:solidFill>
              </a:rPr>
              <a:t>均为空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B81B54B-5107-C525-0637-F63BC9C1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74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F82256C-B4CD-90C2-4358-498CBCABB6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680" y="3219319"/>
            <a:ext cx="6334472" cy="242977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A52CB46-9DC3-D792-5AED-5649B70F5E48}"/>
              </a:ext>
            </a:extLst>
          </p:cNvPr>
          <p:cNvSpPr txBox="1"/>
          <p:nvPr/>
        </p:nvSpPr>
        <p:spPr>
          <a:xfrm>
            <a:off x="5727680" y="2847641"/>
            <a:ext cx="3416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rgbClr val="C00000"/>
                </a:solidFill>
              </a:rPr>
              <a:t>如果允许不为空，该怎么实现？</a:t>
            </a:r>
          </a:p>
        </p:txBody>
      </p:sp>
    </p:spTree>
    <p:extLst>
      <p:ext uri="{BB962C8B-B14F-4D97-AF65-F5344CB8AC3E}">
        <p14:creationId xmlns:p14="http://schemas.microsoft.com/office/powerpoint/2010/main" val="6829165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5250B85-4EF8-4243-9A3B-B3C6E6F268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如何表示进程：进程控制块（</a:t>
            </a:r>
            <a:r>
              <a:rPr kumimoji="1" lang="en-US" altLang="zh-CN" dirty="0"/>
              <a:t>PCB</a:t>
            </a:r>
            <a:r>
              <a:rPr kumimoji="1" lang="zh-CN" altLang="en-US" dirty="0"/>
              <a:t>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652001E-3A64-F94C-BFAA-337505FE22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每个进程都对应一个</a:t>
            </a:r>
            <a:r>
              <a:rPr kumimoji="1" lang="zh-CN" altLang="en-US" dirty="0">
                <a:solidFill>
                  <a:schemeClr val="accent1"/>
                </a:solidFill>
              </a:rPr>
              <a:t>元数据</a:t>
            </a:r>
            <a:r>
              <a:rPr kumimoji="1" lang="zh-CN" altLang="en-US" dirty="0"/>
              <a:t>，称为“进程控制块”</a:t>
            </a:r>
            <a:r>
              <a:rPr kumimoji="1" lang="en-US" altLang="zh-CN" dirty="0"/>
              <a:t>PCB</a:t>
            </a:r>
          </a:p>
          <a:p>
            <a:pPr lvl="1"/>
            <a:r>
              <a:rPr kumimoji="1" lang="zh-CN" altLang="en-US" dirty="0"/>
              <a:t>进程控制块存储在内核态（</a:t>
            </a:r>
            <a:r>
              <a:rPr kumimoji="1" lang="zh-CN" altLang="en-US" dirty="0">
                <a:solidFill>
                  <a:srgbClr val="C00000"/>
                </a:solidFill>
              </a:rPr>
              <a:t>为什么？</a:t>
            </a:r>
            <a:r>
              <a:rPr kumimoji="1" lang="zh-CN" altLang="en-US" dirty="0"/>
              <a:t>）</a:t>
            </a:r>
            <a:endParaRPr kumimoji="1" lang="en-US" altLang="zh-CN" dirty="0"/>
          </a:p>
          <a:p>
            <a:pPr lvl="1"/>
            <a:endParaRPr kumimoji="1" lang="en-US" altLang="zh-CN" dirty="0"/>
          </a:p>
          <a:p>
            <a:pPr lvl="1"/>
            <a:endParaRPr kumimoji="1" lang="en-US" altLang="zh-CN" dirty="0"/>
          </a:p>
          <a:p>
            <a:r>
              <a:rPr kumimoji="1" lang="zh-CN" altLang="en-US" dirty="0"/>
              <a:t>想一想：进程控制块里至少应该保存哪些信息？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独立的虚拟地址空间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独立的处理器上下文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内核栈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837B495-2665-4640-B495-6909A1D81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8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77F4379-BF0A-7923-4304-7B4B4227E3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3968" y="3855770"/>
            <a:ext cx="4246240" cy="134528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1E97B8F0-6080-757D-EF42-968A01E0FE66}"/>
              </a:ext>
            </a:extLst>
          </p:cNvPr>
          <p:cNvSpPr txBox="1"/>
          <p:nvPr/>
        </p:nvSpPr>
        <p:spPr>
          <a:xfrm>
            <a:off x="5642534" y="5060316"/>
            <a:ext cx="18213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b="1" dirty="0"/>
              <a:t>PCB</a:t>
            </a:r>
            <a:r>
              <a:rPr kumimoji="1" lang="zh-CN" altLang="en-US" sz="1400" b="1" dirty="0"/>
              <a:t>结构（第一版）</a:t>
            </a:r>
          </a:p>
        </p:txBody>
      </p:sp>
    </p:spTree>
    <p:extLst>
      <p:ext uri="{BB962C8B-B14F-4D97-AF65-F5344CB8AC3E}">
        <p14:creationId xmlns:p14="http://schemas.microsoft.com/office/powerpoint/2010/main" val="19036784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73CDD97-F5AD-C14C-A6E8-3ED46F929A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内核栈与用户栈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43539B3-3392-9F48-983D-14A2AB5E8D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kumimoji="1" lang="zh-CN" altLang="en-US" dirty="0"/>
              <a:t>应用为什么需要“又一个栈”（内核栈）？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进程在内核中依然需要执行代码，有读写临时数据的需求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进程在用户态和内核态的数据应该相互隔离，增强安全性</a:t>
            </a:r>
            <a:endParaRPr kumimoji="1" lang="en-US" altLang="zh-CN" dirty="0"/>
          </a:p>
          <a:p>
            <a:pPr marL="457200" lvl="1" indent="0">
              <a:buNone/>
            </a:pPr>
            <a:endParaRPr kumimoji="1" lang="en-US" altLang="zh-CN" dirty="0"/>
          </a:p>
          <a:p>
            <a:pPr marL="457200" lvl="1" indent="0">
              <a:buNone/>
            </a:pPr>
            <a:endParaRPr kumimoji="1" lang="en-US" altLang="zh-CN" dirty="0"/>
          </a:p>
          <a:p>
            <a:r>
              <a:rPr kumimoji="1" lang="en-US" altLang="zh-CN" dirty="0"/>
              <a:t>AArch64</a:t>
            </a:r>
            <a:r>
              <a:rPr kumimoji="1" lang="zh-CN" altLang="en-US" dirty="0"/>
              <a:t>实现：两个栈指针寄存器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SP_EL1</a:t>
            </a:r>
            <a:r>
              <a:rPr kumimoji="1" lang="zh-CN" altLang="en-US" dirty="0"/>
              <a:t>，</a:t>
            </a:r>
            <a:r>
              <a:rPr kumimoji="1" lang="en-US" altLang="zh-CN" dirty="0"/>
              <a:t>SP_EL0</a:t>
            </a:r>
          </a:p>
          <a:p>
            <a:pPr lvl="1"/>
            <a:r>
              <a:rPr kumimoji="1" lang="zh-CN" altLang="en-US" dirty="0"/>
              <a:t>当进程进入内核后，自动完成栈寄存器切换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x86</a:t>
            </a:r>
            <a:r>
              <a:rPr kumimoji="1" lang="zh-CN" altLang="en-US" dirty="0"/>
              <a:t>只有一个栈寄存器，需要保存恢复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C202850-4830-144D-8A12-7D9902249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9</a:t>
            </a:fld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43A3D08-9B1F-CC4E-8F4E-1BED00AB4592}"/>
              </a:ext>
            </a:extLst>
          </p:cNvPr>
          <p:cNvSpPr/>
          <p:nvPr/>
        </p:nvSpPr>
        <p:spPr>
          <a:xfrm>
            <a:off x="6917200" y="2925668"/>
            <a:ext cx="1224136" cy="10839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用态</a:t>
            </a:r>
          </a:p>
        </p:txBody>
      </p:sp>
      <p:sp>
        <p:nvSpPr>
          <p:cNvPr id="7" name="弧 6">
            <a:extLst>
              <a:ext uri="{FF2B5EF4-FFF2-40B4-BE49-F238E27FC236}">
                <a16:creationId xmlns:a16="http://schemas.microsoft.com/office/drawing/2014/main" id="{2EC8A5DA-6F8E-A645-B29F-8505952AD460}"/>
              </a:ext>
            </a:extLst>
          </p:cNvPr>
          <p:cNvSpPr/>
          <p:nvPr/>
        </p:nvSpPr>
        <p:spPr>
          <a:xfrm>
            <a:off x="7683122" y="3139847"/>
            <a:ext cx="914400" cy="1877893"/>
          </a:xfrm>
          <a:prstGeom prst="arc">
            <a:avLst>
              <a:gd name="adj1" fmla="val 16176727"/>
              <a:gd name="adj2" fmla="val 5380434"/>
            </a:avLst>
          </a:prstGeom>
          <a:ln w="12700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cxnSp>
        <p:nvCxnSpPr>
          <p:cNvPr id="8" name="直线连接符 7">
            <a:extLst>
              <a:ext uri="{FF2B5EF4-FFF2-40B4-BE49-F238E27FC236}">
                <a16:creationId xmlns:a16="http://schemas.microsoft.com/office/drawing/2014/main" id="{9103BD31-9700-C94D-865E-4F911A50387C}"/>
              </a:ext>
            </a:extLst>
          </p:cNvPr>
          <p:cNvCxnSpPr>
            <a:cxnSpLocks/>
          </p:cNvCxnSpPr>
          <p:nvPr/>
        </p:nvCxnSpPr>
        <p:spPr>
          <a:xfrm>
            <a:off x="6700196" y="4209834"/>
            <a:ext cx="1728192" cy="0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" name="图片 9">
            <a:extLst>
              <a:ext uri="{FF2B5EF4-FFF2-40B4-BE49-F238E27FC236}">
                <a16:creationId xmlns:a16="http://schemas.microsoft.com/office/drawing/2014/main" id="{701B5420-8106-2D47-89B0-0FCD333228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8588" y="4051774"/>
            <a:ext cx="157868" cy="158060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066E3D8E-22A5-1A44-8D70-0DDFFA90B243}"/>
              </a:ext>
            </a:extLst>
          </p:cNvPr>
          <p:cNvSpPr txBox="1"/>
          <p:nvPr/>
        </p:nvSpPr>
        <p:spPr>
          <a:xfrm>
            <a:off x="6039023" y="325364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/>
              <a:t>内核栈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A0D580A-DAAE-D54D-BEBA-2975AFCD952E}"/>
              </a:ext>
            </a:extLst>
          </p:cNvPr>
          <p:cNvSpPr txBox="1"/>
          <p:nvPr/>
        </p:nvSpPr>
        <p:spPr>
          <a:xfrm>
            <a:off x="6039023" y="4726034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/>
              <a:t>用户栈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150B4B6A-5EF9-D84D-B057-0DF36A45AAE4}"/>
              </a:ext>
            </a:extLst>
          </p:cNvPr>
          <p:cNvSpPr/>
          <p:nvPr/>
        </p:nvSpPr>
        <p:spPr>
          <a:xfrm>
            <a:off x="6916186" y="3747773"/>
            <a:ext cx="1224136" cy="2702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0x456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AAF79DE1-BCDE-A248-8F3B-9EF07ED196E6}"/>
              </a:ext>
            </a:extLst>
          </p:cNvPr>
          <p:cNvSpPr/>
          <p:nvPr/>
        </p:nvSpPr>
        <p:spPr>
          <a:xfrm>
            <a:off x="6916186" y="3475717"/>
            <a:ext cx="1224136" cy="2702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0x7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A2FE2513-1C07-0646-B474-B92D8635520E}"/>
              </a:ext>
            </a:extLst>
          </p:cNvPr>
          <p:cNvSpPr/>
          <p:nvPr/>
        </p:nvSpPr>
        <p:spPr>
          <a:xfrm>
            <a:off x="6916186" y="3204571"/>
            <a:ext cx="1224136" cy="2702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0x1234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14230052-6D81-3649-AEAC-F57F7A42AFC7}"/>
              </a:ext>
            </a:extLst>
          </p:cNvPr>
          <p:cNvSpPr/>
          <p:nvPr/>
        </p:nvSpPr>
        <p:spPr>
          <a:xfrm>
            <a:off x="6916186" y="2925668"/>
            <a:ext cx="1224136" cy="2702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0x22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71EDD24F-A6B4-0B4E-9236-E07D1B79A3F8}"/>
              </a:ext>
            </a:extLst>
          </p:cNvPr>
          <p:cNvSpPr/>
          <p:nvPr/>
        </p:nvSpPr>
        <p:spPr>
          <a:xfrm>
            <a:off x="6917200" y="4395841"/>
            <a:ext cx="1224136" cy="10839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用户态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CC3A63E5-C575-8745-B0D5-20E2B3F2875B}"/>
              </a:ext>
            </a:extLst>
          </p:cNvPr>
          <p:cNvSpPr/>
          <p:nvPr/>
        </p:nvSpPr>
        <p:spPr>
          <a:xfrm>
            <a:off x="6916186" y="5217946"/>
            <a:ext cx="1224136" cy="2702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85411076-5470-7843-A828-45009747A533}"/>
              </a:ext>
            </a:extLst>
          </p:cNvPr>
          <p:cNvSpPr/>
          <p:nvPr/>
        </p:nvSpPr>
        <p:spPr>
          <a:xfrm>
            <a:off x="6916186" y="4945890"/>
            <a:ext cx="1224136" cy="2702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0x589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081B3946-FD65-4F40-9FFB-8698AADF6F8E}"/>
              </a:ext>
            </a:extLst>
          </p:cNvPr>
          <p:cNvSpPr/>
          <p:nvPr/>
        </p:nvSpPr>
        <p:spPr>
          <a:xfrm>
            <a:off x="6916186" y="4674744"/>
            <a:ext cx="1224136" cy="2702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0x890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9911D857-BA72-8842-BFA3-F3A528FD539E}"/>
              </a:ext>
            </a:extLst>
          </p:cNvPr>
          <p:cNvSpPr/>
          <p:nvPr/>
        </p:nvSpPr>
        <p:spPr>
          <a:xfrm>
            <a:off x="6916186" y="4395841"/>
            <a:ext cx="1224136" cy="2702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0x1200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4886FB2B-12E7-C146-8212-ABEC34A04E69}"/>
              </a:ext>
            </a:extLst>
          </p:cNvPr>
          <p:cNvSpPr txBox="1"/>
          <p:nvPr/>
        </p:nvSpPr>
        <p:spPr>
          <a:xfrm>
            <a:off x="7097468" y="53340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DE1EAFC6-4966-0A45-A176-A5A194AF6570}"/>
              </a:ext>
            </a:extLst>
          </p:cNvPr>
          <p:cNvSpPr/>
          <p:nvPr/>
        </p:nvSpPr>
        <p:spPr>
          <a:xfrm>
            <a:off x="6916186" y="5216126"/>
            <a:ext cx="1224136" cy="2702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0x1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cxnSp>
        <p:nvCxnSpPr>
          <p:cNvPr id="29" name="直线箭头连接符 28">
            <a:extLst>
              <a:ext uri="{FF2B5EF4-FFF2-40B4-BE49-F238E27FC236}">
                <a16:creationId xmlns:a16="http://schemas.microsoft.com/office/drawing/2014/main" id="{D148D7AD-D5B4-EA46-99B2-E7D880574A9A}"/>
              </a:ext>
            </a:extLst>
          </p:cNvPr>
          <p:cNvCxnSpPr/>
          <p:nvPr/>
        </p:nvCxnSpPr>
        <p:spPr>
          <a:xfrm>
            <a:off x="6663178" y="4009628"/>
            <a:ext cx="25300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>
            <a:extLst>
              <a:ext uri="{FF2B5EF4-FFF2-40B4-BE49-F238E27FC236}">
                <a16:creationId xmlns:a16="http://schemas.microsoft.com/office/drawing/2014/main" id="{F5C2F032-035A-D94D-ADD0-1263C8035C8E}"/>
              </a:ext>
            </a:extLst>
          </p:cNvPr>
          <p:cNvSpPr txBox="1"/>
          <p:nvPr/>
        </p:nvSpPr>
        <p:spPr>
          <a:xfrm>
            <a:off x="6107168" y="3862172"/>
            <a:ext cx="6351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b="1" dirty="0">
                <a:latin typeface="Candara" panose="020E0502030303020204" pitchFamily="34" charset="0"/>
              </a:rPr>
              <a:t>SP_EL1</a:t>
            </a:r>
            <a:endParaRPr kumimoji="1" lang="zh-CN" altLang="en-US" sz="1200" b="1" dirty="0">
              <a:latin typeface="Candara" panose="020E0502030303020204" pitchFamily="34" charset="0"/>
            </a:endParaRPr>
          </a:p>
        </p:txBody>
      </p:sp>
      <p:cxnSp>
        <p:nvCxnSpPr>
          <p:cNvPr id="31" name="直线箭头连接符 30">
            <a:extLst>
              <a:ext uri="{FF2B5EF4-FFF2-40B4-BE49-F238E27FC236}">
                <a16:creationId xmlns:a16="http://schemas.microsoft.com/office/drawing/2014/main" id="{49C6F0D6-6A57-E44C-B6B6-62D788A51D04}"/>
              </a:ext>
            </a:extLst>
          </p:cNvPr>
          <p:cNvCxnSpPr/>
          <p:nvPr/>
        </p:nvCxnSpPr>
        <p:spPr>
          <a:xfrm>
            <a:off x="6643124" y="5478417"/>
            <a:ext cx="25300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框 31">
            <a:extLst>
              <a:ext uri="{FF2B5EF4-FFF2-40B4-BE49-F238E27FC236}">
                <a16:creationId xmlns:a16="http://schemas.microsoft.com/office/drawing/2014/main" id="{69B0F22C-0A32-DC44-BB30-DAB664CCE31D}"/>
              </a:ext>
            </a:extLst>
          </p:cNvPr>
          <p:cNvSpPr txBox="1"/>
          <p:nvPr/>
        </p:nvSpPr>
        <p:spPr>
          <a:xfrm>
            <a:off x="6072586" y="5330961"/>
            <a:ext cx="6655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b="1" dirty="0">
                <a:latin typeface="Candara" panose="020E0502030303020204" pitchFamily="34" charset="0"/>
              </a:rPr>
              <a:t>SP_EL0</a:t>
            </a:r>
            <a:endParaRPr kumimoji="1" lang="zh-CN" altLang="en-US" sz="1200" b="1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23769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BE384B"/>
      </a:accent1>
      <a:accent2>
        <a:srgbClr val="6A868F"/>
      </a:accent2>
      <a:accent3>
        <a:srgbClr val="32788E"/>
      </a:accent3>
      <a:accent4>
        <a:srgbClr val="D6C88B"/>
      </a:accent4>
      <a:accent5>
        <a:srgbClr val="D66E49"/>
      </a:accent5>
      <a:accent6>
        <a:srgbClr val="BFBFBF"/>
      </a:accent6>
      <a:hlink>
        <a:srgbClr val="BE384B"/>
      </a:hlink>
      <a:folHlink>
        <a:srgbClr val="BFBFBF"/>
      </a:folHlink>
    </a:clrScheme>
    <a:fontScheme name="2obzv3wc">
      <a:majorFont>
        <a:latin typeface="Arial" panose="020B0A04020102020204"/>
        <a:ea typeface="微软雅黑"/>
        <a:cs typeface=""/>
      </a:majorFont>
      <a:minorFont>
        <a:latin typeface="Arial" panose="020B0604020202020204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JTU-Red" id="{D8CCD1CF-4E9C-2949-907F-EF4853CAD992}" vid="{47F94616-763E-7D43-9BB0-722503DC19A3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SJTU-Red</Template>
  <TotalTime>62318</TotalTime>
  <Words>4732</Words>
  <Application>Microsoft Macintosh PowerPoint</Application>
  <PresentationFormat>全屏显示(16:10)</PresentationFormat>
  <Paragraphs>697</Paragraphs>
  <Slides>74</Slides>
  <Notes>29</Notes>
  <HiddenSlides>1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74</vt:i4>
      </vt:variant>
    </vt:vector>
  </HeadingPairs>
  <TitlesOfParts>
    <vt:vector size="82" baseType="lpstr">
      <vt:lpstr>DengXian</vt:lpstr>
      <vt:lpstr>微软雅黑</vt:lpstr>
      <vt:lpstr>Arial</vt:lpstr>
      <vt:lpstr>Calibri</vt:lpstr>
      <vt:lpstr>Candara</vt:lpstr>
      <vt:lpstr>Consolas</vt:lpstr>
      <vt:lpstr>Courier New</vt:lpstr>
      <vt:lpstr>Office 主题​​</vt:lpstr>
      <vt:lpstr>进程</vt:lpstr>
      <vt:lpstr>回顾：分时复用有限的CPU资源</vt:lpstr>
      <vt:lpstr>回顾：应用程序与进程</vt:lpstr>
      <vt:lpstr>回顾：进程的状态数据</vt:lpstr>
      <vt:lpstr>处理器上下文(CPU Context)</vt:lpstr>
      <vt:lpstr>进程的表示：PCB</vt:lpstr>
      <vt:lpstr>进程：运行中的程序</vt:lpstr>
      <vt:lpstr>如何表示进程：进程控制块（PCB）</vt:lpstr>
      <vt:lpstr>内核栈与用户栈</vt:lpstr>
      <vt:lpstr>简化模型：单一线程的进程</vt:lpstr>
      <vt:lpstr>进程的创建</vt:lpstr>
      <vt:lpstr>回顾：从程序员视角如何使用进程？</vt:lpstr>
      <vt:lpstr>如何实现进程的创建？</vt:lpstr>
      <vt:lpstr>进程创建的实现</vt:lpstr>
      <vt:lpstr>进程创建（一）：PCB相关初始化</vt:lpstr>
      <vt:lpstr>进程创建（二）：可执行文件加载</vt:lpstr>
      <vt:lpstr>进程创建（三）：准备运行环境</vt:lpstr>
      <vt:lpstr>进程创建（四）：处理器上下文初始化</vt:lpstr>
      <vt:lpstr>进程的退出与等待</vt:lpstr>
      <vt:lpstr>回顾：从程序员视角如何使用进程？</vt:lpstr>
      <vt:lpstr>回顾：从程序员视角如何使用进程？</vt:lpstr>
      <vt:lpstr>进程退出的实现（第一版）</vt:lpstr>
      <vt:lpstr>进程退出的实现（第一版）</vt:lpstr>
      <vt:lpstr>回顾：从程序员视角如何使用进程？</vt:lpstr>
      <vt:lpstr>回顾：从程序员视角如何使用进程？</vt:lpstr>
      <vt:lpstr>进程等待的实现（第一版）</vt:lpstr>
      <vt:lpstr>第一版实现的限制</vt:lpstr>
      <vt:lpstr>改进-1：为进程添加退出状态支持</vt:lpstr>
      <vt:lpstr>改进-2：修改process_waitpid</vt:lpstr>
      <vt:lpstr>还有什么可以改进的地方呢？安全性</vt:lpstr>
      <vt:lpstr>改进：限制进程等待的范围</vt:lpstr>
      <vt:lpstr>改进后的实现</vt:lpstr>
      <vt:lpstr>一个关于process_waitpid的疑问</vt:lpstr>
      <vt:lpstr>一个关于process_waitpid的疑问</vt:lpstr>
      <vt:lpstr>进程的状态</vt:lpstr>
      <vt:lpstr>还有什么需求呢？睡眠</vt:lpstr>
      <vt:lpstr>回顾代码：进程的执行状态</vt:lpstr>
      <vt:lpstr>进程的五种典型执行状态</vt:lpstr>
      <vt:lpstr>进程执行状态的典型应用案例：调度</vt:lpstr>
      <vt:lpstr>案例分析：LINUX进程创建</vt:lpstr>
      <vt:lpstr>经典创建方法：fork()</vt:lpstr>
      <vt:lpstr>在程序中使用fork</vt:lpstr>
      <vt:lpstr>在程序中使用fork</vt:lpstr>
      <vt:lpstr>在程序中使用fork</vt:lpstr>
      <vt:lpstr>fork的实现</vt:lpstr>
      <vt:lpstr>fork的优缺点分析</vt:lpstr>
      <vt:lpstr>fork的替代接口</vt:lpstr>
      <vt:lpstr>fork的替代接口</vt:lpstr>
      <vt:lpstr>案例分析：ChCore微内核进程管理</vt:lpstr>
      <vt:lpstr>回顾：微内核的解耦设计</vt:lpstr>
      <vt:lpstr>PCB的解耦设计</vt:lpstr>
      <vt:lpstr>PCB的解耦设计</vt:lpstr>
      <vt:lpstr>ChChore的进程创建</vt:lpstr>
      <vt:lpstr>进程切换</vt:lpstr>
      <vt:lpstr>进程切换的基本步骤</vt:lpstr>
      <vt:lpstr>处理器上下文 vs. 进程上下文</vt:lpstr>
      <vt:lpstr>回顾：处理器上下文的结构</vt:lpstr>
      <vt:lpstr>进程的切换节点</vt:lpstr>
      <vt:lpstr>进程切换的全过程（1）：p0进入内核态</vt:lpstr>
      <vt:lpstr>进程切换的全过程（2）：p0处理器上下文保存</vt:lpstr>
      <vt:lpstr>进程切换的全过程（3.1）：虚拟地址空间切换</vt:lpstr>
      <vt:lpstr>进程切换的全过程（3.2）：内核栈切换</vt:lpstr>
      <vt:lpstr>进程切换的全过程（3.3）：进程上下文切换</vt:lpstr>
      <vt:lpstr>进程切换的全过程（4）：p1处理器上下文恢复</vt:lpstr>
      <vt:lpstr>进程切换的全过程（5）：p1处理器上下文恢复</vt:lpstr>
      <vt:lpstr>案例分析：ChCore的进程切换实现</vt:lpstr>
      <vt:lpstr>进程切换实现总览：以时钟中断处理为例</vt:lpstr>
      <vt:lpstr>代码拆解：保存处理器上下文</vt:lpstr>
      <vt:lpstr>代码拆解：保存处理器上下文</vt:lpstr>
      <vt:lpstr>代码拆解：中断处理</vt:lpstr>
      <vt:lpstr>代码拆解：进程调度</vt:lpstr>
      <vt:lpstr>代码拆解：虚拟地址空间/内核栈切换</vt:lpstr>
      <vt:lpstr>代码拆解：处理器上下文恢复及返回用户态</vt:lpstr>
      <vt:lpstr>ChCore实现小结（以数据结构为线索）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虚拟机隔离与安全</dc:title>
  <dc:creator>Xia Yubin</dc:creator>
  <cp:lastModifiedBy>奔皓 黄</cp:lastModifiedBy>
  <cp:revision>5019</cp:revision>
  <cp:lastPrinted>2016-06-13T07:55:34Z</cp:lastPrinted>
  <dcterms:created xsi:type="dcterms:W3CDTF">2017-11-24T09:35:45Z</dcterms:created>
  <dcterms:modified xsi:type="dcterms:W3CDTF">2023-10-20T10:35:06Z</dcterms:modified>
</cp:coreProperties>
</file>